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392" r:id="rId3"/>
    <p:sldId id="462" r:id="rId4"/>
    <p:sldId id="397" r:id="rId5"/>
    <p:sldId id="402" r:id="rId6"/>
    <p:sldId id="398" r:id="rId7"/>
    <p:sldId id="406" r:id="rId8"/>
    <p:sldId id="399" r:id="rId9"/>
    <p:sldId id="429" r:id="rId10"/>
    <p:sldId id="430" r:id="rId11"/>
    <p:sldId id="431" r:id="rId12"/>
    <p:sldId id="400" r:id="rId13"/>
    <p:sldId id="432" r:id="rId14"/>
    <p:sldId id="433" r:id="rId15"/>
    <p:sldId id="424" r:id="rId16"/>
    <p:sldId id="423" r:id="rId17"/>
    <p:sldId id="407" r:id="rId18"/>
    <p:sldId id="426" r:id="rId19"/>
    <p:sldId id="434" r:id="rId20"/>
    <p:sldId id="435" r:id="rId21"/>
    <p:sldId id="436" r:id="rId22"/>
    <p:sldId id="401" r:id="rId23"/>
    <p:sldId id="437" r:id="rId24"/>
    <p:sldId id="438" r:id="rId25"/>
    <p:sldId id="405" r:id="rId26"/>
    <p:sldId id="439" r:id="rId27"/>
    <p:sldId id="440" r:id="rId28"/>
    <p:sldId id="443" r:id="rId29"/>
    <p:sldId id="425" r:id="rId30"/>
    <p:sldId id="441" r:id="rId31"/>
    <p:sldId id="442" r:id="rId32"/>
    <p:sldId id="445" r:id="rId33"/>
    <p:sldId id="446" r:id="rId34"/>
    <p:sldId id="447" r:id="rId35"/>
    <p:sldId id="408" r:id="rId36"/>
    <p:sldId id="404" r:id="rId37"/>
    <p:sldId id="403" r:id="rId38"/>
    <p:sldId id="410" r:id="rId39"/>
    <p:sldId id="411" r:id="rId40"/>
    <p:sldId id="413" r:id="rId41"/>
    <p:sldId id="415" r:id="rId42"/>
    <p:sldId id="453" r:id="rId43"/>
    <p:sldId id="457" r:id="rId44"/>
    <p:sldId id="454" r:id="rId45"/>
    <p:sldId id="455" r:id="rId46"/>
    <p:sldId id="456" r:id="rId47"/>
    <p:sldId id="414" r:id="rId48"/>
    <p:sldId id="418" r:id="rId49"/>
    <p:sldId id="458" r:id="rId50"/>
    <p:sldId id="459" r:id="rId51"/>
    <p:sldId id="417" r:id="rId52"/>
    <p:sldId id="427" r:id="rId53"/>
    <p:sldId id="460" r:id="rId54"/>
    <p:sldId id="419" r:id="rId55"/>
    <p:sldId id="420" r:id="rId56"/>
    <p:sldId id="421" r:id="rId57"/>
    <p:sldId id="461" r:id="rId5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02:32:34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726 239 24575,'-49'-1'0,"18"-1"0,-45 5 0,68-2 0,-1 0 0,1 1 0,0-1 0,0 2 0,0-1 0,0 1 0,1 0 0,-1 1 0,1 0 0,-9 6 0,-78 55 0,75-55 0,0-1 0,-22 8 0,-20 9 0,40-15 0,0 1 0,-30 22 0,43-27 0,0 0 0,1 0 0,0 1 0,1 0 0,-1 0 0,1 0 0,1 1 0,-8 14 0,8-12 0,-1-1 0,-1 0 0,-9 11 0,11-16 0,0 1 0,1 0 0,0 0 0,0 0 0,0 0 0,1 1 0,0-1 0,0 1 0,1 0 0,0 0 0,-3 13 0,4-8 0,0 0 0,1 0 0,0 0 0,0 0 0,2 0 0,4 22 0,-5-29 0,1 0 0,0-1 0,0 1 0,0-1 0,1 1 0,-1-1 0,1 0 0,0 0 0,0 0 0,1 0 0,-1-1 0,1 1 0,0-1 0,0 0 0,0 0 0,0 0 0,0-1 0,1 0 0,4 3 0,21 8 0,49 29 0,-27-19 0,-45-21 0,0 0 0,0 1 0,-1-1 0,1 1 0,-1 1 0,0-1 0,0 1 0,0 0 0,0 1 0,-1-1 0,9 11 0,-3-4 0,-1 0 0,2-1 0,0 0 0,0 0 0,0-1 0,1-1 0,18 8 0,5 6 0,-20-13 0,0-1 0,1-1 0,17 5 0,15 7 0,68 27 0,-108-43 0,0 0 0,0 0 0,0-1 0,14 2 0,-15-3 0,0 0 0,-1 0 0,1 1 0,-1 0 0,1 1 0,-1 0 0,9 4 0,-3 1 0,-1-1 0,1 0 0,0-1 0,1-1 0,-1 0 0,1 0 0,29 4 0,-30-6 0,1 0 0,-1 1 0,16 7 0,-17-6 0,0 0 0,0-2 0,0 1 0,14 1 0,-12-2 0,0 0 0,0 1 0,25 10 0,-25-9 0,-1 0 0,1 0 0,27 3 0,-29-6 0,1 1 0,-1 0 0,1 0 0,-1 1 0,0 1 0,-1 0 0,1 0 0,-1 1 0,14 11 0,-2-5 0,1 0 0,32 11 0,-10-5 0,6 2 0,-34-14 0,0 0 0,25 14 0,50 27 0,-38-22 0,-47-23 0,0 1 0,0 0 0,0 1 0,-1-1 0,1 2 0,-1-1 0,0 1 0,0 0 0,-1 0 0,1 1 0,-1 0 0,0 0 0,5 8 0,76 132 0,-61-102 0,10 14 0,8-7 0,-23-29 0,30 46 0,-21-32 0,-26-32 0,1 0 0,-2 0 0,1 1 0,0 0 0,-1 0 0,0 0 0,0 0 0,0 0 0,3 10 0,46 191 0,-47-195 0,0 1 0,1 0 0,8 12 0,-9-17 0,0 1 0,-1 0 0,0 0 0,0 0 0,-1 1 0,0-1 0,-1 1 0,3 11 0,-1 49 0,-5 81 0,-2-43 0,3 429 0,1-519 0,1 1 0,7 30 0,-5-29 0,0 0 0,0 22 0,-3 0 0,-6 62 0,3-87 0,-1 0 0,-1 1 0,0-1 0,-1-1 0,-1 1 0,-13 24 0,-13 37 0,9-22 0,20-47 0,-1 1 0,1 0 0,0 0 0,1 0 0,0 0 0,1 0 0,-1 0 0,2 1 0,-1-1 0,2 0 0,-1 0 0,1 1 0,0-1 0,1 0 0,0 0 0,1 0 0,-1 0 0,2 0 0,-1-1 0,1 1 0,1-1 0,0 0 0,0 0 0,0-1 0,9 10 0,-8-11 0,-1 0 0,0 0 0,-1 1 0,0-1 0,0 1 0,0 0 0,-1 0 0,1 0 0,-2 1 0,1-1 0,1 10 0,7 19 0,-2-12 0,-2-1 0,8 39 0,-13-52 0,0-1 0,1 0 0,0 0 0,1 0 0,0 0 0,0-1 0,1 0 0,0 1 0,7 6 0,-2-2 0,0-1 0,2 0 0,-1-1 0,21 15 0,6 6 0,-32-25 0,1-1 0,0 0 0,1 0 0,0 0 0,-1-1 0,2-1 0,-1 1 0,11 3 0,28 10 0,61 33 0,-104-49 0,8 4 0,1-1 0,0-1 0,-1 0 0,1-1 0,1 0 0,-1-1 0,17 0 0,99-4 0,-50-1 0,-25 4 0,-32 1 0,1-1 0,-1-2 0,0 0 0,0-1 0,0-1 0,0-2 0,30-9 0,28-10 0,-56 18 0,47-19 0,-12 1 0,-37 17 0,-1-2 0,24-13 0,-23 10 0,1 0 0,1 2 0,0 0 0,0 2 0,46-9 0,-54 12 0,-1-1 0,1 0 0,-1-1 0,0-1 0,-1 0 0,0-1 0,15-12 0,25-15 0,-5 2 0,-40 26 0,1 0 0,-1 2 0,2-1 0,18-9 0,-21 13 0,-1-1 0,0 0 0,0 0 0,0 0 0,-1-1 0,0 0 0,1-1 0,-2 1 0,1-1 0,4-7 0,6-9 0,22-40 0,-10 15 0,-23 39 0,-2-1 0,1 1 0,-1-1 0,0 0 0,-1 0 0,0 0 0,0 0 0,-1 0 0,0 0 0,-1-11 0,1 4 0,0 0 0,5-20 0,0 10 0,-2 0 0,1-40 0,-4 38 0,2 0 0,6-27 0,-3 16 0,-2 0 0,-1 0 0,-5-76 0,0 29 0,2-520 0,-2 589 0,0 0 0,0 0 0,-2 0 0,-10-32 0,8 32 0,1 0 0,1-1 0,0 0 0,-1-26 0,5 32 0,0-14 0,-1 0 0,-2 0 0,-6-34 0,-16-56 0,21 92 0,-3-46 0,5 44 0,-7-41 0,4 40 0,2-1 0,1 0 0,3-50 0,-2-31 0,-1 94 0,-1 1 0,0-1 0,-11-26 0,8 27 0,2-1 0,-1 1 0,-2-23 0,3 8 0,-1 1 0,-2 0 0,0 0 0,-2 0 0,-15-32 0,20 49 0,0 0 0,1 0 0,1 0 0,0 0 0,-1-17 0,2 17 0,0 0 0,-1 0 0,0 0 0,-1 0 0,0 1 0,-6-13 0,-13-33 0,19 44 0,-2 0 0,1 1 0,-1 0 0,-1 0 0,-13-19 0,13 21 0,0-1 0,1 1 0,0-1 0,1 0 0,-6-18 0,-12-27 0,-6 3 0,12 18 0,-2 2 0,-1 0 0,-44-56 0,31 42 0,27 38 0,0 0 0,0 0 0,-1 1 0,1-1 0,-13-10 0,3 5 0,6 6 0,1 0 0,0 0 0,0-1 0,-9-14 0,9 13 0,0-1 0,0 1 0,0 0 0,-1 1 0,-1 0 0,-16-11 0,-70-36 0,28 18 0,-72-33 0,130 64 0,-1 2 0,-22-7 0,26 9 0,-1-1 0,0 1 0,1-1 0,0-1 0,-1 1 0,1-1 0,1 0 0,-10-8 0,5 4 0,-1 0 0,0 1 0,0 1 0,0-1 0,-23-6 0,4 0 0,-27-9 0,37 15 0,-1-1 0,-26-15 0,-63-30 0,57 29 0,42 19 0,1 1 0,0-1 0,0-1 0,-16-10 0,16 9 0,-1 0 0,0 2 0,-1-1 0,1 1 0,-1 1 0,0 0 0,0 1 0,-19-2 0,-32-10 0,40 9 0,-1 2 0,-42-4 0,-13-2 0,48 5 0,-39 0 0,42 4 0,0-2 0,-30-6 0,34 5 0,0 1 0,-1 1 0,-46 2 0,-26-1 0,34-10 0,47 7 0,0 1 0,-25-2 0,-28 5 0,40 1 0,0-2 0,0 0 0,-53-11 0,46 6 0,0 1 0,-1 2 0,0 2 0,-43 4 0,-5 0 0,74-3 0,-1 0 0,1 1 0,0 1 0,-1 0 0,1 1 0,0 0 0,0 1 0,1 0 0,-13 7 0,-10 2 0,-1-1 0,0-1 0,-41 6 0,-6 2 0,42-9 0,27-8 0,-1 1 0,1 1 0,-1 1 0,1-1 0,-17 11 0,-12 10-1365,29-17-5461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02:34:25.5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1102 188 24575,'-537'0'0,"530"0"0,0 0 0,0 0 0,0 0 0,1 1 0,-1 1 0,0-1 0,1 1 0,-1 0 0,1 0 0,0 1 0,-1 0 0,1 0 0,0 0 0,1 1 0,-1 0 0,1 0 0,0 0 0,0 1 0,0-1 0,0 1 0,1 1 0,-5 6 0,-59 101 0,18-18 0,13-32 0,5-10 0,21-33 0,0-1 0,-25 28 0,0 2 0,31-40 0,1 1 0,0-1 0,1 1 0,0 0 0,0 0 0,1 1 0,0-1 0,0 18 0,-5 21 0,-15 92 0,18-118 0,1 1 0,1 0 0,1 29 0,2-29 0,-2 0 0,0 0 0,-7 27 0,-44 168 0,46-187 0,2-1 0,1 1 0,2 0 0,4 54 0,0-5 0,-4-27 0,-1-32 0,1 1 0,2-1 0,0 0 0,1 1 0,2-1 0,0 0 0,10 30 0,-9-35 0,0 1 0,-1 0 0,0 0 0,-2 0 0,0 1 0,-1 31 0,1 19 0,1-53 0,0-1 0,0 1 0,11 28 0,-8-30 0,-2 0 0,0 1 0,0 0 0,2 23 0,-6-24 0,2 0 0,-1 0 0,2 0 0,0 0 0,1 0 0,0-1 0,1 1 0,0-1 0,1 0 0,1-1 0,0 1 0,1-1 0,0-1 0,15 17 0,48 68 0,-49-71 0,-14-15 0,1 0 0,0-1 0,10 9 0,16 13 0,-23-20 0,0 0 0,17 11 0,-19-15 0,-1 1 0,0 0 0,13 14 0,-15-14 0,-1-1 0,1-1 0,1 1 0,-1-1 0,1 0 0,11 6 0,30 17 0,-40-23 0,0 0 0,0 0 0,1-1 0,0 0 0,0-1 0,19 6 0,53 11 0,-55-13 0,0-1 0,1-2 0,0 0 0,36 0 0,-23-5 0,1 1 0,62 11 0,-50-5 0,1-2 0,-1-3 0,55-5 0,-8 1 0,761 2 0,-838-1 0,-1-2 0,0 0 0,41-13 0,-38 9 0,-1 1 0,46-4 0,-61 10 0,1 0 0,-1 0 0,0-1 0,0-1 0,1 0 0,-1 0 0,0-1 0,-1 0 0,1-1 0,-1 0 0,1 0 0,-1-1 0,8-6 0,0-1 0,-1 1 0,37-17 0,9-6 0,-54 28 0,-1 0 0,0 0 0,-1-1 0,10-10 0,-10 9 0,1 1 0,-1-1 0,2 2 0,8-8 0,2 1 0,-2-1 0,0-1 0,24-26 0,-16 14 0,39-27 0,19-50 0,-71 88 0,-2-1 0,0 0 0,0-1 0,-2 0 0,9-31 0,-8 25 0,1-1 0,18-36 0,-18 44 0,-2-1 0,0-1 0,-1 1 0,0-1 0,-2 0 0,0-1 0,-2 1 0,0-1 0,-1 1 0,-1-25 0,0 26 0,2 0 0,7-31 0,-5 29 0,3-38 0,-6-201 0,-3 121 0,1 125 0,0 0 0,-2 0 0,1 0 0,-2 0 0,0 1 0,0-1 0,-10-18 0,6 15 0,2 0 0,0 0 0,-6-28 0,7 21 0,-1 1 0,-1-1 0,-1 2 0,-1-1 0,-21-37 0,-71-94 0,91 139 0,-52-68 0,-17-46 0,34 49 0,32 53 0,-31-45 0,23 44 0,2 0 0,2-1 0,-17-33 0,30 52 0,-1 0 0,0 0 0,0 1 0,-1 0 0,0 0 0,0 0 0,-1 1 0,0 0 0,-1 0 0,1 1 0,-13-8 0,-22-19 0,33 25 0,0 1 0,0 0 0,-14-9 0,-146-89 0,85 67 0,60 28 0,0 1 0,-45-10 0,-11-3 0,59 16 0,0 1 0,-23-3 0,-4-2 0,-130-31 0,156 36 0,0 2 0,-1 0 0,1 1 0,-38 2 0,-23-2 0,-35-19 0,43 9 0,54 7 0,0 2 0,-24-2 0,19 4 0,0 2 0,1 0 0,-1 1 0,-26 7 0,41-6 0,0 0 0,0 1 0,0 0 0,0 1 0,1 0 0,0 1 0,0 0 0,0 1 0,1 0 0,0 0 0,-11 12 0,-38 61-1365,48-70-5461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6-08T12:54:08.0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11836 11307 0,'0'17'31,"17"1"-31,1-1 0,-18 1 0,18 0 0,-1-18 0,-17 17 16,36 1-16,-19 0 0,18-18 0,-17 35 0,0-17 0,352 158 31,-352-176-31,493 70 47,89-140-16,-124-106 0,-246-124 1,-178 123-17,-52-17 1,-52 53 0,34 124-16,-35-89 15,-35 0 1,88 88-16,-88-70 15,-1 17 1,-122-17 0,-54 0 15,-17 0-15,53 53-1,35 17 1,-36 18-1,-34 0 1,34 35 0,36 1-1,18 16 1,70 1 0,-17 18-1,-1 52 1,36-34-1,70-89-15,-35 70 16,18 1 0,18 17 15,17 0-15,17 36-1,18-36 1,-17-35-1,17 0 1,1-1 0,52 54-1,0 0 1,36 18 0,17-19-1,17-34 1,-69-18-1,-1-35 1,0 17 0,0-18 15,-17 1-15,-36 0-1,36-18 1,17-36-1,-35 1 1,-18 0 0,18 17-1,-18 1 1,0-1 0,-35 0 124,18 18-124,-18-17-16,35 17 0</inkml:trace>
  <inkml:trace contextRef="#ctx0" brushRef="#br0" timeOffset="7522.19">10866 13794 0,'17'0'78,"1"0"-78,-1 0 0,1 0 0,0 0 15,-18-18-15,17 18 0,1 0 0,17 0 0,-17-18 0,-18 1 0,18 17 0,-1 0 0,1-18 16,-1 18-16,1-18 0,0 1 0,-1 17 0,1 0 0,-18-18 0,18 18 0,-18-18 0,229-123 31,-88 53 16,18 53-16,-18-18 1,18 53-1,-89 0-16,-34 0-15,16 0 16,1-18 0,18 18-1,-36 0 1,53 0 0,1 53-1,-36-35 16,17 0-15,-17-18 0,18 35-1,-1-18 1,18 19 0,0-19-1,-17 1 1,-18-18-1,-18 18 1,1 17 0,34-17-1,-35-1 1,1 1 0,-1 17-1,0-17 16,18-1-15,0 19 0,-18-19 15,-35 1-15,18 0-1,0-18-15,-1 17 31,1-17 79,-18 18-95</inkml:trace>
  <inkml:trace contextRef="#ctx0" brushRef="#br0" timeOffset="8700.44">13423 13794 0,'18'0'94,"-1"0"-94,1 0 16,35 0-1,70 0 16,-87 0-15,17 0 0,-18 0-1,-17 0 1,-18 17-16,35-17 16,-35 18-16,35-18 15,-17 18 1,-18-36 93,0 0-109,0 1 16,-18-72 15,1 72-31,17-19 16,-18 1-1,-17-18 1,35 36-16,0-36 16,0 17 15,0-16-16,0 34 1,0 0 0</inkml:trace>
  <inkml:trace contextRef="#ctx0" brushRef="#br0" timeOffset="13329.82">14393 8872 0,'18'0'32,"0"0"-32,35 0 31,-36 0-31,195 18 31,158 105 0,-52-105 1,-212-36-1,-89 18-31,18-17 15,-35-1 1,53-17-16,-17-36 31,17-34-15,-36 16 0,1 1-1,-18 0 1,-18-18-1,-35 36 1,36 17 0,-1 0-1,-17 0 1,-1 0 0,-16 0-1,-19-18 1,18 54-1,35-1 1,1 18 31,-54 0-31,-17 0-1,-18 18 1,89-18-16,-72 35 15,-16 0 1,87-17-16,-35 17 16,-18 1-1,19-1 1,-1 0 0,17 18-1,19 0 1,-1-18-1,18 36 1,0-1 0,-18 18 15,36 1-15,35-19-1,18 1 1,-36-18-1,0-18 1,0 0 0,18 1-1,18-19 1,-18 18 0,0 1-1</inkml:trace>
  <inkml:trace contextRef="#ctx0" brushRef="#br0" timeOffset="17023.66">13282 13917 0,'18'0'94,"-1"0"-94,1 0 0,88 0 31,-71 0-31,124 0 31,-106 0-15,17 0-1,-17 0 1,-17 0 0,-36-18 155,0 1-171,0-1 0,0 1 16,0-72 0,0-17-1,0 89-15,0-71 16,-18 52 0,18 1-1,0 17 1</inkml:trace>
  <inkml:trace contextRef="#ctx0" brushRef="#br0" timeOffset="18243.09">13652 13847 0,'0'-18'94,"18"18"-94,0 0 0,-1 0 15,1 0 1,0 0-16,-1 0 16</inkml:trace>
  <inkml:trace contextRef="#ctx0" brushRef="#br0" timeOffset="19670.29">13441 14676 0,'17'0'93,"1"0"-93,106 0 16,175-18 15,-281 18-31,0-18 0,123-17 16,35 17 0,-88 1 15,-52-1-16,17 18 1,-18 0 0,18 0-1,0 0 1,17 0 0,-17 0-1,-18 0 1,1 0-1</inkml:trace>
  <inkml:trace contextRef="#ctx0" brushRef="#br0" timeOffset="21097.75">14446 14852 0,'-17'-18'0,"-19"18"31,19 0 0,-1 0 16,-35 0-31,-141 53 15,176-53-31,-123 88 31,71-52-15,17-1 0,53-17-16,-18-18 15,18 17 157,18-17-156,0 18-16,-1-18 0,124 35 15,53-17 1,0 17 0,-70-35-1,-36 18 1,-17-18 0,-54 17-1,-17-34 126,0-1-141,0 0 15,0 1-15,-35-54 16,0 18 0,35 36-16,-36-54 15,-17-17 1,36 35 0,-1 35-1</inkml:trace>
  <inkml:trace contextRef="#ctx0" brushRef="#br0" timeOffset="23135.75">11359 14570 0,'18'0'31,"0"0"-31,-1 17 0,1-17 15,0 18-15,-18 0 0,17-18 0,1 0 0,0 0 0,-18 17 16,17 1-16,177 88 31,-53-71 1,18-35-1,35-53 0,-35-88 0,-142 123-31,19-52 16,-36-18 0,0-18-1,0 88-15,0-70 16,-36-18 15,1 36-15,-18-19-1,-35 36 1,35 18 0,18 18-1,-18-19 1,0 36-1,-53 0 1,0 0 0,-17 0-1,35 0 1,52 18 0,1-18-1,35 18 16,-17 17 1,-36 53-17,17 0 1,36 0 0,0-35-1,0-35-15,0 35 16,18 0-1,17-18 1,1 0 0,-36-17-1,17-18 48,1 0-48,35 0-15</inkml:trace>
  <inkml:trace contextRef="#ctx0" brushRef="#br0" timeOffset="24701.41">15752 14623 0,'0'17'32,"0"1"-32,70 35 15,195 141 16,70-35 16,-318-142-47,195 54 32,-88-71-17,34 0 1,-34-71-1,-18-17 1,-18-35 0,-71-19-1,-17-34 1,-17 53 0,-36-54-1,-18 36 1,-34-18-1,-19 18 17,18 53-17,36 17 1,-1 36 0,-17 18-1,0-1 1,-36 0-1,107 18-15,-72 0 16,-34 0 0,-1 0-1,36 0 1,0 18 0,0 17-1,17 36 1,1-1-1,17 19 17,18-19-17,17 18 1,0 0 0,18 1-1,0-1 1,36 0-1,16 0 1,19 0 0,17-17-1,-70-53 1,0-18 15,-1 0 16,36 35-47,0-35 16,-35 0 15,-18 18-31</inkml:trace>
  <inkml:trace contextRef="#ctx0" brushRef="#br0" timeOffset="32657.3">5909 15399 0,'18'0'78,"-1"0"-78,1 0 0,0 0 16,-1 0-16,1 0 0,-1 0 0,1 0 0,0 0 0,-1 0 0,1 0 0,0 0 15,-1 0-15,1 0 0,0 0 0,-1 0 0,1 0 0,0 0 0,-1 0 0,1 0 0,-1 0 0,1 0 16,0 0-16,17 0 0,230 0 31,-142-18 1</inkml:trace>
  <inkml:trace contextRef="#ctx0" brushRef="#br0" timeOffset="33246.4">6879 15540 0,'18'0'62,"-1"0"-62,1 0 16,17 0 0,-17 0-16,0 0 0,140-18 15,1 1 16</inkml:trace>
  <inkml:trace contextRef="#ctx0" brushRef="#br0" timeOffset="33757.68">7638 15505 0,'17'0'16,"1"0"0,0 0-1,-1 0-15,1 0 16,88 0 0,17 0-1,-105 0-15,88 0 16,-36 0-1,-35 0 1,-17 0 0,17 0-1</inkml:trace>
  <inkml:trace contextRef="#ctx0" brushRef="#br0" timeOffset="36625.55">8202 13794 0,'0'17'47,"0"1"-32,0 52 1,35 54 15,-17 35 1,-18-142-32,0 266 62,0-125-31,0-87-15,-35-18 0,35-36-1,0 1 1,-18-18-16,18 18 15,-18 35 1,1-36 0,-1-17 93,1 0-93,-1 0-16,-17 0 15,-124 0 1,124-17-16,-89 17 16,1 0-1,105-18-15,-105 18 16,-54 0-1,-17 0 1,18 0 0,-1 0-1,54 0 1,35 0 0,35 0 15,0 0-16,18-18 1,-54 18 0,1-17-1,35 17 1,36 0 0,-1 0 124,-35 0-140,35 0 16,-35 0-1,36 0 1,-1 0 0,18-18-1,0 0 63,-17 18-78,-1 0 0,18-17 0,-71-54 16,1 36 0,70 17-1,0 1 32,0-1-31,-18 18-16,1-71 15,17-34 1,0-1 0,0-71-1,17 19 1,1 34 0,-1 54-1,-17 52 1,18 18 234,0 0-250,-1 0 0,124 0 15,-123 0-15,211-18 16,1 1 0,-19 17-1,-17 0 1,-35 17 0,-35 19-1,-36-1 16,0-17-15,0 17 0,-35-35-1,35 17 1,-17 1 0,-1-18-1,-34 0 1,-1 0 15,0 0-15,18-18-1,-18 1 1,18-1 0,-35 18-1,0 0-15,-1 0 31,19-17-15,-1-1 0,-35 0-1,18 18 17,17 0-17,-18 0 1,1 0-1</inkml:trace>
  <inkml:trace contextRef="#ctx0" brushRef="#br0" timeOffset="43991.35">8590 15363 0,'18'0'78,"-1"0"-78,-17 18 0,18-18 0,0 0 15,-18 18-15,229 52 32,-211-70-32,176 36 31,-124-36-16,124-71 17,-35-105-1,-141 176-31,-1-124 16,-17 36-1,0 70-15,0-52 16,-17 17-1,-19 0 1,1-18 15,-53 1-15,17 17 0,18 35-1,0-17 1,1 17-1,-1 1 1,-36-19 0,-16 19-1,16 17 1,-16 0 0,34 35-1,-17 0 1,35 18-1,-18-17 1,36 52 0,0-35-1,35-36 1,-18 54 0,1-1-1,17 19 1,0-36-1,0 35 1,17-53 0,1 0-1,35 18 1,0-18 0,-18-17-1,0-18 1</inkml:trace>
  <inkml:trace contextRef="#ctx0" brushRef="#br0" timeOffset="44841.86">9842 15540 0,'18'0'94,"0"0"-94,264 0 31,-264 0-15,281-18 15,90 18 0,-143 0 0,-51 0 1,-160 0-17,-18 0 1</inkml:trace>
  <inkml:trace contextRef="#ctx0" brushRef="#br0" timeOffset="52921.24">5733 17780 0,'17'0'47,"1"0"-47,0 0 0,281 35 47,89 18-16,-141-35-15,-229-18-16,0 0 0,264 0 15,53-53 1,-70 18-1,-18-1 1,-36 19 0,-34 17-1,-160 0-15,160 0 16,-54-18 0,1 18-1,-1 0 1,1 0 15,-89 0-15,0 0-1,0 0 17,-17 0-32,88 0 15,88-18 1,-88-34-1,-71 52 1,-17 0 47</inkml:trace>
  <inkml:trace contextRef="#ctx0" brushRef="#br0" timeOffset="55150.33">10372 17657 0,'17'17'31,"1"1"-31,0-18 0,-1 0 0,1 0 16,-1 0-16,1 17 0,159 19 31,-19-54 0,19-105 0,-54-36 1,-123 35-17,0 1 1,-18 35-1,-34 0 1,16 52 15,-34-17-15,52 53-16,-70-35 16,0-18-1,0 35 1,52 18-1,-17 0 1,18 53 0,-18-17-1,0 17 1,0 0 0,53-36-16,-17 18 15,-1 18 1,18 0-1,-18-35 1</inkml:trace>
  <inkml:trace contextRef="#ctx0" brushRef="#br0" timeOffset="56168.55">11395 17851 0,'0'17'15,"0"-34"-15,0 52 0,17-35 16,1 35 0,35-35-1,17 0 1,19 0 0,-72 0-16,71 0 15,18 0 1,0 0-1,18-35 1,17-53 15,-53-1-15,-53-52 0,-17-35-1,-18 70 1,0 18-1,-35 35 1,-18 0 0,0 0-1,-18 0 1,-17 18 0,0 17-1,-18 18 1,18-17-1,0 17 17,17 0-17,0 53 1,19-18 0,34 0-1,-17 18 1,-18 0-1,0 35 1,35-17 0,18-1-1,0-17 1,18 0 0,17 0-1,18-18 1,-35-35-1,17 18 1,-17 0 0</inkml:trace>
  <inkml:trace contextRef="#ctx0" brushRef="#br0" timeOffset="57257.58">12947 17798 0,'18'0'156,"-1"0"-156,1 0 0,-1 0 0,1 0 0,0 0 0,-1 0 16,1 0-16,17 0 0,389 0 31,-230-36 1,-177 36-1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6-08T12:56:45.3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15240 13070 0,'0'-17'78,"18"17"-62,-1 0-16,1 0 16,194-18 15,-195 18-31,1 0 0,123 0 16,-18 0-1,1 0 1,-36 0-1,-35 0 1,18 0 0,-54 0-16,54 18 15,17-1 1,-17-17 0,-36 0-1,-18 0 32,1 0-31,17 18-1,-17-18 1,0 0 31,-1 0-32,1 0 64</inkml:trace>
  <inkml:trace contextRef="#ctx0" brushRef="#br0" timeOffset="3885.91">20920 7497 0,'17'0'78,"1"0"-78,17 0 16,-17 17-16,0-17 0,-1 0 0,1 0 0,-1 0 0,1 0 0,0 0 0,-18 18 0,53-18 0,-36 0 16,1 0-16,0 0 0,-1 0 0,18 0 0,-17 0 0,17 0 0,-17 0 0,17 0 0,-17 0 0,0 0 0,-1 0 0,1 0 15,0 0-15,-1 0 0,1 0 0,-1 0 0,1 0 0,0 0 0,-1 0 0,1 0 0,0 0 0,440 0 32,-246 0-1,-71 0 0,-18 0 16,-105 0 15,0 0-62,35-18 16,-18 1 0,-17 17-16,17-18 15,-35 0 1,18 18 125,-1 0-126,1 0 1,-1 0-1,1 0-15,0 0 16,-1 0 0,1 0 31,0 0-32,-1 0-15,1 0 16</inkml:trace>
  <inkml:trace contextRef="#ctx0" brushRef="#br0" timeOffset="7185.54">21484 7620 0,'18'0'47,"-1"0"-47,-17 18 0,177 35 16,34-53 15,1-71 16,-88-105-16,-124 158-31,53-176 31,-36 106-15,-17 52 0,0 19-1,0-18 1,0 17-16,-17-35 15,-1 0 1,-35-35 15,18 0-31,-36-1 32,18-16-17,0 34 1,18 36-1,0 17 1,-1 1 0,19-1-1,-36 18 1,-18 0 0,1 0-1,70 18-15,-53-1 16,-18 18-1,36 18 1,-53 36 0,53-19-1,17-17 17,-17-18-17,17 18 1,0 0-1,18 18 1,-17-18 0,17 17-1,0-52-15,0 35 16,17 0 0,-17 0-1,18-18 1,-18-18-1,35 36 1,-17-17 0,17-1 15,18 18-31,-35-18 31,17-17-15,-17 17-1,-1-35 1</inkml:trace>
  <inkml:trace contextRef="#ctx0" brushRef="#br0" timeOffset="10840.39">25700 7355 0,'17'0'47,"1"0"-32,0 0 1,52 0 0,124 53 15,-176-53-31,105 36 15,19-19 1,-19-17 0,1-70-1,-107 70-15,89-106 16,-18 18 0,-53 35 15,-35 35-31,18-35 15,-18 0 1,-35-35 0,0 18-1,-1-1 1,-70-17 0,-17-18-1,105 106-15,-140-88 16,16 35-1,72 35 1,17 18 0,0 0-1,-70 18 1,17 35 0,0 35 15,0 18-16,36-36 1,34 19 0,19-1-1,17-18 1,0 1 0,17-1-1,19-34 1,-1 34-1,18-17 1,17-18 0,-34-17-1,-36 0 32,88-1-47</inkml:trace>
  <inkml:trace contextRef="#ctx0" brushRef="#br0" timeOffset="12023.03">27605 7426 0,'0'0'0,"17"0"0,1 0 0,-18 18 0,18-18 0,-18 17 16,17-17-16,1 0 0,-18 18 0,18-18 0,-1 0 0,1 18 16,0-1-16,-1-17 0,1 0 0,0 0 0,-18 18 0,17-18 0,1 17 15,123 1 1,-123-18-16,-1 0 0,1 0 0,211 0 31,-88-70 0,-123 70-31,-18-18 0,53-53 16,-36-123 15,-87 18 16,-18 70-31,17 18-1,53 88-15,-105-88 16,35 35 0,0 0-1,-1 0 1,1 35-1,18-17 1,17 35 0,-18 0-1,-17 18 1,17 35 0,1-1 15,35 19-16,17 17 1,18 0 0,0 36-1,18-124-15,-1 88 16,54-17 0,-1-1-1,-34-52 1,-19-18 31</inkml:trace>
  <inkml:trace contextRef="#ctx0" brushRef="#br0" timeOffset="14487.37">16545 10425 0,'0'17'47,"0"1"-47,0-1 0,0 1 16,88 335 15,-70-335-31,88 458 31,-88-335 1</inkml:trace>
  <inkml:trace contextRef="#ctx0" brushRef="#br0" timeOffset="15171.73">16686 10089 0,'0'-17'62,"230"-54"-46,-230 54-16,17 17 16,107 0-16,87-36 15,19 54 1,87 53 0,142 17-1,-71-35 1,-88-36 15,-124 1-15,-105 0-1,-54 17 17,19 88-17,-36-105-15,0 105 16,0 54-1,0-1 1,0 53 0,0-17-1,0 0 1,17-106 0,1-89-1,-18-34 32,0-1-31,-18 18-16,1-53 15,-19-17 1</inkml:trace>
  <inkml:trace contextRef="#ctx0" brushRef="#br0" timeOffset="15737.84">17233 11553 0,'0'18'31,"18"-18"-31,-1 0 0,1 0 0,0 0 0,-1 0 0,1 0 16,0 0-16,-1 0 0,1 0 0,0 0 0,-1 0 0,1 0 0,-1 0 0,36 0 15,-35 0-15,0 0 0,-1 0 0,1 0 0,17 0 0,1 0 0,-19 0 0,18 0 16,1 0-16,-1 0 0,-17 0 0,17 0 0,0 0 0,-17 0 0,17 0 0,-17 0 0,35-18 0,899-34 31,-546-1 0,-424 53 94,1 0-125,-1-18 0,-17 0 0</inkml:trace>
  <inkml:trace contextRef="#ctx0" brushRef="#br0" timeOffset="16560.75">14870 12259 0,'0'-18'47,"0"1"-47,0-1 0,0 0 15,-18 18-15,18-17 0,0-1 0,0 1 0,0-1 0,0 0 0,0 1 0,0-1 16,0 0-16,0 1 0,-35-424 31,35 123 1,17 248-17,54-36 16,141 0 1,-142 71-17,-52 17-15,35 0 16,35-17 0,53-18-1,-53 36 1,-70 17-1,-1 0 17,19 0-17,105 0 1,-18 0 0,-87 0-1</inkml:trace>
  <inkml:trace contextRef="#ctx0" brushRef="#br0" timeOffset="17154.06">15610 10372 0,'18'0'47,"0"0"-47,-1 0 0,19 0 0,-19 0 16,19 0-16,-19 0 0,1 0 0,-1 0 0,1 0 0,0 0 0,-1 0 0,1 0 0,17 0 0,1 0 15,-19 0-15,1 0 0,17 0 0,-17 0 0,-1 0 0,1 0 0,0 0 0,-1 0 0,-17 17 0,18-17 0,17 0 16,318 88 15,-212 89 1,-141-142-17,-53 53 16,-564 212 1,317-88-17,194-71 1,106-123 0,18-18 15,-1 0-31,1-53 15,-18 35-15,53-35 32,-18 0-17,-17 53-15</inkml:trace>
  <inkml:trace contextRef="#ctx0" brushRef="#br0" timeOffset="19535.7">25382 8184 0,'18'0'31,"0"0"-31,-1 0 0,1 0 0,0 0 16,-1 0-16,1 0 0,-1 0 0,19 0 0,-19 0 0,1 0 0,0 0 0,-1 0 16,1 0-16,0 0 0,17 0 0,-18 0 0,19 0 0,211 0 31,-124-35 0,-105 35-31,264-194 47,-176-18-16,-106 107 1,-18 52-17,-17 0 1,35 35-16,-35-35 15,-54-17 1,72 70-16,-107-53 16,-34 0-1,69 18 1,37 35 0,16-18-1,-52 18 1,-71 18-1,142-18 1,-124 70-16,-1 54 16,37-19 15,87-34-15,-17-36-1,35-17 1,0 0-1,0 34 1,53 1 0,35 18-1,-18-18 1</inkml:trace>
  <inkml:trace contextRef="#ctx0" brushRef="#br0" timeOffset="21111.99">27446 8290 0,'18'18'15,"-18"0"-15,17-18 0,19 0 32,211 35-1,141-88 0,-371 53-31,266-106 47,-248 36-31,-18-19-1,-17-34 1,-35 17-1,35 88-15,-70-87 16,34 52 0,-17-18-1,-35 18 1,-35 0 0,-18 53-1,35 0 1,35 0-1,1 0 1,-71 0 15,17 0-15,54 0 0,-1 36-1,0-19 1,1 36-1,52-53-15,-52 53 16,17 0 0,53-18-1,0-17 1,0-1 0,0 1-1,0 0 1,0-1-1,17 36 1,36 0 15,-35-35-15,17 35 0,-17-36-1,17 1 1,-17-18-1,-1 0 48,1 0-63,17 0 16,71 35-1,-35-17 1,-36 0-1,-17-1 1,-1-17-16,19 0 16,16 0-1,-16 18 17,-19-18 30</inkml:trace>
  <inkml:trace contextRef="#ctx0" brushRef="#br0" timeOffset="26957.39">27852 7338 0,'17'0'93,"1"0"-93,0 0 0,-1 0 0,1 0 0,0 0 0,-1 0 0,1 0 0,0 0 16,-1 0-16,212-36 31,-176 36 1,-35 0 77</inkml:trace>
  <inkml:trace contextRef="#ctx0" brushRef="#br0" timeOffset="27718.19">29545 7585 0,'18'0'78,"-1"0"-78,1 0 0,0 0 0,-1 0 0,1 0 0,0 0 16,-1 0-16,19 0 0,281-18 31,-299 0-31,317 1 31,-106 17 0,-176 0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6-08T13:22:51.0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8484 7796 0,'0'0'0,"-17"-17"0,-1 17 0,0 0 0,18-18 0,-17 18 0,-1 0 0,-264-88 31,264 88-31,-670-212 32,-247 1 15,900 211-47,-970-53 31,229 53 0,740 0-31,-352 0 16,300 0-16,-282 0 15,-18 17 1,70 54 0,283-54-16,-177 54 15,36 35 1,17 17-1,18-70 1,-35 0 0,17 18 15,35 35-15,-52 70-1,0 36 1,17 35-1,35-53 1,19-53 0,69-35-1,1 35 1,0 35 0,35 53-1,0 36 1,70 35-1,1-36 1,17 1 0,-53-53 15,53 70-15,36 35-1,-36-105 1,71 17-1,35 18 1,0-53 0,53 18-1,-35-53 1,-195-142-16,195 142 16,35 17-1,17-34 1,36-54-1,71 18 1,-1-53 15,-141-1-31,36 19 32,70 0-17,36-71 1,-336 0-16,318 0 15,-336 0-15,283 0 16,18 0 0,34 0-1,19 0 1,-36-18 0,-35-88-1,-18 18 1,18-53-1,-283 141-15,195-106 16,35-18 0,-71 1 15,36-18-15,0-53-1,-18-18 1,35-17-1,-52 35 1,-160 194-16,124-177 16,18-17-1,0 0 1,17-35 0,-17-35-1,-18 34 1,-123 195-16,70-159 15,-18 0 1,19 0 0,-36-18-1,-36-35 17,-17-17-17,-35 34 1,-18 36-1,0 53 1,-17 0 0,-19 0-1,-34-35 1,105 158-16,-123-141 16,-18 18-1,142 123-15,-142-70 16,-17 0-1,176 70-15,-142-52 16,-16-18 0,-89-18-1,17-18 17,54 36-17,-36 35 1,18 18-1,18 0 1,-18 17 0,-18 18-1,54 0 1,52 0 0,0 0-1,18 18 1,-36-18-1,18 35 1,89-17-16,-89-1 16,18 1 15,-18-18-15,53 35-1,-35-17 1,35 17-1,35-17 1,18-1 187</inkml:trace>
  <inkml:trace contextRef="#ctx0" brushRef="#br0" timeOffset="6463.79">3052 13159 0,'-18'0'63,"0"0"-63,1 0 15,-1 0-15,-264-18 32,264 18-32,-229 0 15,-70 0 16,-1 35-15,106-17 0,89 0-1,70-1 1,-17 18 0,70-17-16,-71 17 15,-17 36 1,0 17-1,-1 36 1,19 17 0,17 0-1,53 0 1,-18 0 0,18-18-1,18-34 1,35-19 15,17 36-15,19-18-1,16 36 1,37-36 0,-1 0-1,70-17 1,19-18-1,-1-36 1,18 19 0,53-36-1,88 0 1,-371 0-16,248 0 16,17-18-1,-52 0 16,-1 18-15,18 0 0,194-17-1,-18-36 1,-35 17 0,-70 36-1,-1 0 1,54 0-1,175-35 1,-34-18 0,-142 18-1,-35-18 1,54 0 0,-1 0-1,0 36 16,-371-1-31,230-35 16,-88-18 0,-53 36-1,17-18 1,18 18 0,36-18-1,-71 18 1,-18-18-1,-71 0 1,36-18 0,-35 71-16,70-88 15,36-35 1,-54-18 0,-52 141-16,-18-142 15,0 72 16,-71-18-15,-35 35 0,-105-35-1,-36 70 1,-53-17 0,-35 35-1,-36 0 1,54 0-1,-71-18 1,-18 18 0,-35 0-1,106 0 1,53 0 0,-18 0-1,-70 0 16,-71 0-15,405 0-16,-387 0 16,17 0-1,89 0 1,17-18 0,-18-17-1,-52 0 1,53 0-1,70 35 1,17 0 0,54 17-1,52 1 1,19 0 0,-54-18-1,18 17 1,0-17 15,-18 35-15,-18-17-1,72 17 1,34-35 0</inkml:trace>
  <inkml:trace contextRef="#ctx0" brushRef="#br0" timeOffset="12665.73">2522 15205 0,'-17'0'78,"-89"0"-62,88 0-1,-17 0-15,-212 53 32,-123 35-1,176-18-15,194-52-16,-18-18 0,0 0 0,1 18 15,-1-18-15,0 17 0,18 1 0,-17-18 0,-1 0 0,18 18 0,-18-1 0,1-17 16,-1 18-16,18-1 0,-17-17 0,17 18 0,-18-18 0,18 18 0,-18-1 0,1-17 0,17 18 0,-18-18 15,18 18-15,-18-1 0,18 1 0,-17 0 0,17-1 0,0 1 16,-18-18-16,0 0 0,18 18 0,0-1 0,-17 1 0,17-1 0,0 1 0,-18-18 0,18 18 16,-17-1-16,17 1 0,0 0 0,0-1 0,-18-17 0,18 18 0,0 0 0,-18-18 15,18 17-15,-35 107 16,0 34 0,35-140-16,-18 194 15,18 35 1,0 0-1,18-18 1,70 0 0,18-35-1,17-70 1,-35-18 0,1-36-1,87 18 1,141-35-1,-299-53-15,423 35 16,18 18 15,-54-35-15,-52-18 0,53 18-1,-36-18 1,89-18-1,-212-17 1,17-1 0,-17 36-1,106-52 1,0 16 0,35-17-1,-18 36 1,-87-19-1,-72-16 1,19-37 15,69-52-15,-16-53 0,-125 35-1,-158 142-15,124-107 16,-36-17-1,-17-18 1,-71-35 0,0 18-1,0 17 1,-53 53 0,17 18-1,-52 18 1,88 52-16,-106-70 15,-17 0 17,105 88-32,-123-106 15,-53 35 1,-88 1 0,-71-1-1,0 1 1,18-1-1,71 18 1,-1 0 0,-17 0-1,-53 18 1,-18 35 0,106 0-1,18-18 1,17 18-1,-35-35 1,71 18 0,158 17-16,-141 0 31,18 0-15,-35 17-1,-1 1 1,-17 17-1,53 18 1,35-18 0,1 1-1,-1-19 1,0 1 0,35-18-1,36 17 1,-18 1-1,-17 17 1,52-35 0,0 0-16,1 0 0,-1 0 0,0 0 0,1 0 0,-1 0 0,1 0 15,-1 18-15,0-18 0,1 0 0,-1 0 0,0 0 0,1 0 16,-1 18-16,0-18 0,1 0 16</inkml:trace>
  <inkml:trace contextRef="#ctx0" brushRef="#br0" timeOffset="20386.98">14640 5415 0,'-17'0'63,"-1"0"-48,0 0-15,-52 18 16,52-18-16,-246 159 31,122-36-15,37 0 0,87-105-16,-17 88 31,17 17-16,18 19 1,71 52 0,52 17-1,-17 1 1,70-36 0,36 1-1,-18-107 1,-18 1-1,-34-36 1,-125-35-16,107 35 16,-107-35-16,160 18 15,52-18 1,36-18 0,17-35-1,-18-35 16,-34 18-15,-36-19 0,-53 37-1,-141 34-15,159-53 16,-18-17 0,0-18-1,-71 0 1,-17 36-1,-53-18 1,18-18 0,-18 0-1,-53-35 1,0-18 0,-18 53-1,-17 36 16,-35-18-15,-71 17 0,0 1-1,0 52 1,0 0 0,176 18-16,-229 0 15,18 0 1,-53 18-1,-36 0 1,54-1 0,34 1-1,89-1 1,18 1 0,34 17 15,-16 18-16,-37 18 1,54-18 0,35-18-1,36-17 1,-1-18 31,18 17-47,-35 36 15,17-18 1,18-17 0,18-18 109,-1 0-125</inkml:trace>
  <inkml:trace contextRef="#ctx0" brushRef="#br0" timeOffset="23810">22807 6791 0,'18'0'78,"17"0"-78,0 0 0,-17 18 15,0-1-15,-1-17 0,530 282 32,-529-282-32,793 265 31,300-106 0,-617-159-15,53-35 15,-529 17-31,123-35 16,0-35-1,-35-53 1,-106 123-16,0 0 15,88-87-15,-88 87 16,53-70 0,-18 0-1,-17-1 1,-18-34 0,0-18-1,0 17 1,17 36-1,-17-18 1,-53 0 0,-141-52-1,-247-19 1,-52 36 0,52 53-1,35 17 1,-35 1 15,406 70-31,-424-53 16,-282 18-1,177 35 1,546 0-16,-335 53 16,159 17-1,18 1 1,88-1-1,35 18 1,17 1 0,1-1-1,18 18 1,-1-18 0,18 35-1,-18-34 1,18 16 15,18-16-15,-18-19-1,18 18 1,-1-35 0,1-18-1,52 1 1,36 17-1,-18-36 1,-52-17 0,17 18-1,35 0 1,-71-18-16,36 0 16</inkml:trace>
  <inkml:trace contextRef="#ctx0" brushRef="#br0" timeOffset="33636.15">13353 7920 0,'-18'0'78,"0"-18"-78,1 18 16,-1 0-16,-317 0 16,-88 53 15,140 53 16,266-106-47,-160 106 31,72-18 0,52-53-15,53-17-16,-71 35 16,0 35-1,-34 18 1,-1 17-1,18 36 1,-1 17 0,54-52-1,0-18 1,17 0 15,1 17-15,-1 36-1,18 0 1,18 70 0,-1 0-1,36-35 1,-53-176-16,53 194 16,18 17-1,70 0 1,0 0-1,-124-193-15,178 175 16,87 36 0,-88-70-1,0-19 1,70 19 15,1-18-15,52-18-1,-281-141-15,334 106 16,53-1 0,-52-52-1,-71 0 1,17-18 0,1 1-1,-18 17 1,-18-36-1,71 1 1,70-18 0,-88 0-1,88 0 1,-35 0 0,18 0 15,123-18-16,-52 1 1,-72-1 0,-52 18-1,-18-18 1,-300 1-16,301-1 16,-72-52-1,-52 17 1,-53 0-1,-142 35-15,160-35 16,34-35 0,72-18-1,-89 18 1,17-18 0,-70 18 15,0-18-16,-123 106-15,141-176 16,17-36 0,-52 18-1,-89 0 1,-35-35 0,-18 52-1,-35-52 1,-52-89-1,-19 72 1,-35-1 0,36 70-1,35 36 1,0 18 0,-1 17 15,-17-18-16,-52-34 1,-72-36 0,1 35-1,53 18 1,17 52 0,-17-34-1,158 123-15,-264-106 16,-142 0-1,89 36 1,88 35 0,-35-1-1,-18 19 1,-53-19 0,318 19-1,-265 17 1,53-36-1,71 19 1,35-19 0,0 1-1,0 18 1,0-19 0,35 19-1,-18-1 1,-17-35-1,-18 18 1,-52-18 0,34 18-1,160 35-15,-160-53 16,1 17 0,17 19 15,-35-18-16,0-18 1,-18 53 0,18 0-1,36 0 1,-1 17 0,-35 36-1,0 18 1,0 17-1,17-35 1,-17 35 0,18-35-1,-18 17 1,18-17 0,-18 36 15,35-19-16,88-17 1,18-35 0,36 17-1,-19-17 1</inkml:trace>
  <inkml:trace contextRef="#ctx0" brushRef="#br0" timeOffset="37232.64">22401 7408 0,'-17'-17'0,"-1"17"0,53 17 0,-88-34 0,36 17 0,-1 0 0,1 0 0,-1-18 0,0 18 0,1 0 0,-1 0 0,0 0 15,1 0-15,-1 0 0,18-18 0,-18 18 0,-17 0 0,18 0 0,-1 0 0,0 0 0,1 0 0,-19 0 0,19 0 0,-19 0 16,1 0-16,17 0 0,1 0 0,-18 0 0,17 0 0,-17 0 0,17 0 0,0 0 0,1 0 0,-19 0 0,19 0 16,-1 0-16,1 0 0,-1 0 0,0 0 0,-17 0 0,17 0 0,1 0 0,-1 0 0,0 18 0,-352 53 31,370-54-31,-353 89 31,336-88-15,-319 176 15,142 17 0,142-69-15,16 16 0,-17-17-1,0 36 1,18-18-1,0-1 1,0 19 0,35 52-1,0 18 1,35 17 0,0-34 15,36 52-31,52 18 31,18 0-15,0-36-1,18-34 1,-141-195-16,176 212 16,-35-53-1,-159-176-15,211 193 16,1-17-1,-194-176-15,176 141 16,35-1 0,-35-52-1,-176-106-15,193 71 16,36-18 0,0 0-1,-229-53-15,246 70 16,-17-35 15,-53 1-15,53 17-1,18 17 1,-18-35 0,17-17-1,1 17 1,-36-17-1,1-18 1,34 18 0,1-18-1,-71 0 1,35-36 0,-17 1-1,-1-18 16,-193 53-31,176-35 16,-159 35-16,177-35 16,35-18-1,-18-36 1,-17 19 0,88-1-1,0-17 1,-36 18-1,36-36 1,35-18 0,-53-17-1,-17 0 1,-124 18 0,-35-18-1,-36-36 16,-34 1-15,-1-18 0,-35 0-1,0 35 1,0 141-16,0-158 16,-18-18-1,1 53 1,-19-18-1,19 0 1,-54-52 0,54 193-16,-89-211 15,-106-54 1,0 1 0,54 35-1,140 247-15,-70-141 16,-53-18 15,-18 18-15,-35 0-1,-123-18 1,52 36 0,71 35-1,0 0 1,-35-1-1,-54 1 1,1 18 0,-35 34-1,105 19 1,194 17-16,-193-18 16,-72-17-1,-34 0 1,17 17 15,35 18-15,19 0-1,-19 0 1,36 0 0,-71 0-1,123 0 1,160 0-16,-124 18 15,0 17 1,-36-18 0,-52 1-1,-18 17 1,53 1 0,53-36-1,17 17 1,36 1 15,-18 0-15,-17-18-1,52 35 1,18-35 0,36 0 62,-1 0 94,0 0-157,1 0 1,17-18-16,-53 1 15,18-1 1,-18-17 0,-36-36-1,19 36 1,17-18 0,35 53-1</inkml:trace>
  <inkml:trace contextRef="#ctx0" brushRef="#br0" timeOffset="43881.96">12347 14993 0,'18'0'15,"-1"0"1,1 0-16,0 0 0,-1 0 0,1 0 0,0 0 0,-1 0 0,1 0 15,0 0-15,-1 18 0,1-18 0,0 0 0,-1 0 0,1 0 0,17 17 0,-17-17 0,17 0 0,-17 0 0,17 0 0,0 18 0,0-18 16,-17 0-16,53 18 0,-36-18 0,-17 0 0,34 0 0,-16 17 0,-19-17 0,19 0 0,17 0 0,-36 0 0,36 0 0,0 0 0,-35 0 0,1746 53 47,-1711-53-47,-18 0 0,1517-53 31,-300-35 0,-511 35 1,-212-53-1,-352 36-15,-160 52-16,160-70 15,52-53 1,-70 17-1,-142 124-15,89-88 16,35 18 0,-35 17 15,0 17-15,-71 1-1,1 0 1,-1-18-1,0 0 1,-17 0 0,-18-17-1,-53-36 1,-53 0 0,0 18-1,-17 35 1,-18 17-1,-142 1 1,-158-35 0,-52 52-1,140-17 17,-35-1-17,17 36 1,1 0-1,35 0 1,17 36 0,36-19-1,17 1 1,54 17 0,34-17-1,1 0 1,-36-18-1,18 17 1,0-17 0,0 0 15,-17 18-15,-1-18-1,194 0-15,-246 35 16,105 0-1,36 18 1,34-17 0,-17-19-1,-17 18 1,-18 1 0,70 17-1,36-18 1,0 18-1,0 17 1,-1 1 0,19 17-1,17 18 17,17 35-17,1-17 1,17 17-1,0 0 1,54-18 0,-19-52-1,-35-36 1,-17-17 0,0-18 30,35 17-46,70 1 16,-105-18-16,88 0 16,-71 0-1,-35 18 63,18-18-62,-18 17-16,17-17 0</inkml:trace>
  <inkml:trace contextRef="#ctx0" brushRef="#br0" timeOffset="50911.75">13564 14940 0,'18'0'109,"70"18"-93,-53-18-1,-17 0-15,35 35 31,-35-35-15,-18 18 0,53 35-1,-36-53-15,36 35 16,18 0 0,-54-35-1,1 0 95,0 0-95,-1 0 1,1 0-16,-1 0 31,1 0 0,53 35-15,-18 1 0,-18-19-1</inkml:trace>
  <inkml:trace contextRef="#ctx0" brushRef="#br0" timeOffset="55162.31">21078 15028 0,'18'0'31,"0"18"-16,-1-18-15,1 0 0,352 35 16,-352-35-16,106 0 16,528 0-1,389 0 17,52-17-1,213-36 0,-1271 53-15,494-53-1,0-18 1,-176 1 0,53 17-1,52 17 1,-69-34-1,-19 17 1,-88-35 0,18 0-1,0-18 1,-282 88-16,246-70 16,-52-18-1,-212 88-15,88-70 16,-70 18-1,-1-1 17,-17 18-17,18-35 1,0-35 0,-36-54-1,-35 36 1,35 123-16,-52-87 15,-54-19 1,-105 1 0,-18 70-1,229 35-15,-229 0 16,1 18 0,-1 0-1,-106 0 1,-53 18 15,-53 17-15,1 36-1,17 52 1,70-34 0,336-89-16,-335 70 15,-36-35 1,-105 1-1,17 34 1,88 1 0,177-36-1,211-35-15,-194 0 16,-35-18 0,-35-34-1,-53 34 1,0 18-1,106 0 17,211 0-32,-158 18 15,34-1 1,-34-17 0,-53 18-1,-18 17 1,88 0-1,36-17 1,17-18 0,18 18-1,-36-1 1,-17 19 0,35-1-1,36 0 1,34 0-1,-17 1 17,1 17-17,16-18 1,1 35 0,0 36-1,35 18 1,0-1-1,0 1 1,0-18 0,17-1-1,36 1 1,18 18 0,-18-1-1,35-17 1,0 0-1,36-36 1,17 1 15,17-18-15,-34-18 0,17-35-1,35 0 1,71 0-1,-17-35 1,-72 0 0,-52-1-1,-18 19 1,1-1 0,34-17-1,-17-18 1,-71 18-1,0 17 1,1 0 15,-19 18-15</inkml:trace>
  <inkml:trace contextRef="#ctx0" brushRef="#br0" timeOffset="56624.08">22419 15311 0,'0'-18'156,"0"0"-156,18 1 16,-18-1-16,123-158 31,18 70-16,-88 18 1,-18 88 0</inkml:trace>
  <inkml:trace contextRef="#ctx0" brushRef="#br0" timeOffset="63893.99">13476 14958 0,'-18'0'0,"1"0"0,-1 0 0,1 0 16,-125 0-16,125 0 16,-1 0-16,-17 0 0,17 0 0,1 0 0,-19 0 0,1 0 0,17 0 0,-17 0 0,17 0 0,-17 0 0,18 0 15,-1 0-15,0 0 0,1 0 0,-19 0 0,19 0 0,-1 0 0,-17 0 0,17 0 0,1 0 0,-19 0 0,19 0 0,-1 0 0,0 0 0,-17 0 0,17 0 16,1 0-16,-618 88 31,159 35 0,176-17 1,282-106-32,-141 106 31,71-18 0,88-70-31,-53 105 16,18 36-1,17 0 1,-17-18 0,17 0 15,1-17-16,17-36 1,0 18 0,53-1-1,-18 19 1,35 17 0,36-17-1,18 17 1,70 17-1,88 1 1,18-35 0,-36-36-1,-34-18 1,-1-34 0,0-1 15,1-35-16,17 0 1,52 0 0,37 0-1,-89 0 1,-89 0 0,-69 0-1,69 0 1,54 0-1,88 0 1,17 0 0,-52 0-1,17-18 1,18 1 15,159-1-15,-124-17-1,88 17 1,-123-35 0,-18 18-1,-53 0 1,71-18 0,-35 17-1,-1-52 1,-52 18-1,-53 17 1,-141 53-16,105-71 16,71 1-1,18-19 17,-54-16-32,-87-19 31,-53 1-16,-18 105-15,17-123 16,1-18 0,-18 0-1,-18-17 1,-88-36 0,-52 18-1,-19 18 1,36 70-1,124 88-15,-36-34 16,-36-1 0,19 0-1,-71-18 1,-53-17 0,176 70-16,-282-52 31,53 17-16,89 35 1,16 18 0,37 0-1,-107 0 1,-35 0 0,0 0-1,71 0 1,-1 0-1,54 0 1,17 0 0,71 0-1,17 0 1</inkml:trace>
  <inkml:trace contextRef="#ctx0" brushRef="#br0" timeOffset="66840.33">22931 14958 0,'0'0'0,"-18"0"0,0 0 0,1 0 0,-1 0 16,0 0-16,1 17 0,-1-17 0,0 0 0,1 0 0,-1 0 0,1 0 16,-1 0-16,0 0 0,1 0 0,17 18 0,-18-18 0,0 0 0,1 0 0,-1 0 15,0 0-15,1 0 0,-1 0 0,0 0 0,1 0 0,-1 0 0,1 0 0,-1 0 0,-70 0 16,52 0-16,19 0 0,-18 0 0,-530 35 31,142 71 0,405-106-31,-476 177 32,-70 52-1,176-53 16,317-88-32,36 1 1,0-19 0,35-52-16,0 70 15,0 88 1,0 36-1,17 17 1,89-17 0,0 17-1,53-17 1,52 35 0,1-71-1,35-52 1,18-54 15,70 1-15,35-36-1,36-35 1,17 0 0,71 0-1,-141-17 1,-336 17-16,248-18 15,88 0 1,17-17 0,-70-18-1,-35 18 1,70-18 0,-300 53-16,335-53 15,-70-35 1,-53 0 15,0-18-15,-211 106-16,175-88 15,-17 35 1,-159 53-16,177-89 16,-35 1-1,-36 0 1,35 18-1,36-1 1,17-17 0,-70 0-1,-36 35 1,54 0 0,34 35-1,54-35 1,-247 53-1,211-53 1,-123-17 0,-36-18-1,-17 35 1,35-36 0,-88 72-16,89-71 15,-37-18 1,-52-18-1,0-17 1,-35 18 0,0 17-1,0 0 1,-54 18 0,-105-71-1,177 159 1,-389-123-16,-141 17 31,283 106-15,140 17-1,-70 1 1,-141 0 0,-265 17-1,1-17 1,228-1-1,159 19 1,71-36 0,0 0-1,-17 0 1,-37 0 0,178 0-16,-124 0 15,0 17 16,-18-17-15,18 0 0,0 18-1,17-1 1,36 1 0,53-18-1,17 0 48,0 0-63,-34 0 15,-19 0 1,18 0 0,-18 0-1,1 0 1,52 0-1,-105 0 1,105 0-16,-70 0 16,53 0-1,17 0 17</inkml:trace>
  <inkml:trace contextRef="#ctx0" brushRef="#br0" timeOffset="114709.01">2646 17286 0,'17'0'94,"19"0"-94,-19 0 0,248 53 16,211 0 15,-229-53 0,-212 0-31,195-88 16,-89-36 0,-53 18-1,-88 71 1,0 0-1,0-18 1,-35-71 0,-1 54-1,-16 17 1,-37 0 0,-34 0-1,-71 18 1,53 35-1,0 0 1,35 0 15,-18 18-15,-34 17 0,-1 0-1,-18 18 1,1-18-1,53 1 1,52-1 0,18 0-1,18 0 1,-18 18 0,18-17-1,-1 17 1,19-53-1,17 17 17,0 18-17,0 36 1,0-36 0,0-17 15,53 0-16,88 52 1,-124-70-16,107 35 16,-1-17-1,36 0 1,35-18 0,35 0-1,-123-18 1,-70 0-1</inkml:trace>
  <inkml:trace contextRef="#ctx0" brushRef="#br0" timeOffset="117539.16">9860 7779 0,'-18'0'125,"1"0"-125,-1 0 0,1 0 15,17 17-15,-36 19 16,19-36 15</inkml:trace>
  <inkml:trace contextRef="#ctx0" brushRef="#br0" timeOffset="125060.05">11606 17392 0,'18'0'94,"17"0"-94,-17 0 0,0 0 0,-1 0 0,1 0 16,-1 0-16,19-18 0,-19 18 0,19 0 0,-19 0 0,-17-17 0,36 17 0,-19 0 0,19 0 0,-19 0 0,18-18 0,1 18 15,-19-18-15,19 18 0,-1-17 0,0-1 0,-17 18 0,-1 0 0,19 0 0,-19 0 0,1-18 0,0 18 0,722-141 32,-16 106 14,-707 35-46,477 0 32,-18 18-1,54-18 0,-495 0-31,229-18 16,-17 18-1,-53 0 1,18 0 0,0 53-1,-18-18 1,0 1 0,18-36 15,-18 52-16,17-34 1,-52 0 0,-106-18-1,-35 0 1,17 17 15,53-17-15,0 0-1,36 0 1,87 36 0,19-36-1,-1 0 1,-211 0-16,211 0 31,-35 0-15,35 0-1,-35 0 1,-17-18 0,-89 0-1,-53 1 1,18-1 0,-18-17-1,18 17 1,-35 1-1,-18-1 1,17-35 0,-17-35-1,-17 17 1,17 18 0,-18 18 15,-35-18-16,-35 0 1,-106-17 0,-53-1-1,106 53 1,88 18 0,18-17 15,-106 17-16,-36-18 1,1 18 0,141 0-16,-124 35 15,18-17 1,-18-18 0,-17 0 15,-1 0-16,-52 35 1,35 1 0,0-19-1,-53 19 1,-18-36 0,18 52-1,-35-52 1,0 18-1,35-18 1,-35 0 0,-53 0-1,-53-18 1,-36 18 0,19 0 15,105 0-16,18 0 1,52 36 0,-17-19-1,36-17 1,193 18-16,-141 0 16,0-18-1,54 0 1,87 0-16,-70 0 15,-36 0 1,-34 17 0,-19 1-1,89 0 1,35-18 0,0 0 15,0 0-16,-53 0 1,36 17 0,52 1-1,18 0 423,0-1-438,0 1 0,0-1 0,0 1 0,0 0 0,0-1 0,0 1 15,18 264 17,-18-264-32,53 123 31,-53-123 141,17-18-157,54 17 1,-53-17 250,-1 0-251,19 0-15,-19 0 0,1 0 0,-1 0 0,1 0 0,0 0 16,-1 0-16,1 0 0,0 0 0,281-70 31,-157-1 0,-89 71 1,-53-18 405,0 1-437,17-1 0,-17 1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6-08T13:39:32.0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15222 3316 0,'-17'-18'0,"-1"18"0,18-17 0,-18 17 16,1 0-16,-1 0 0,1 0 0,-1 0 0,18-18 0,-18 18 0,-17 0 0,-36-17 15,18 17-15,18 0 0,0 0 0,0 0 16,-18 0-16,0 0 0,0 0 0,-18 0 0,18 0 0,36 0 0,-1 0 0,1 0 15,-36 17-15,0-17 0,17 0 0,1 18 0,-35-18 0,34 0 0,-546 106 32,-159 35-1,-52 141 16,352-17-16,17 52 0,283-176-15,141-123-16,-17-1 0,-107 125 16,-140 105-1,52-36 1,18 1-1,123 0 1,18-18 0,36 17-1,-1 71 17,71-17-17,53 53 1,0-89-1,17 18 1,-17 0 0,-53-89-1,-35-140-15,123 229 16,17 0 0,72-18-1,-54-88 1,0 18-1,36-35 1,70 34 0,-264-158-16,229 159 31,-18 0-15,-211-141-16,317 193 15,247 18 1,88-70-1,-52-18 1,-89-35 0,-123-53-1,-18-18 1,123-35 0,-140-53-1,-19 1 1,-87 34-1,-18-17 1,106 17 0,52-17-1,19 17 1,70-52 15,-36-1-15,-87 18-1,-19 35 1,-34 18 0,123 18-1,-106-18 1,-300 0-16,389-35 16,-89 35-1,-18 0 1,18 0-1,-17 35 1,-36 0 0,-17 18-1,-1 35 1,124 18 15,-17-18-15,52 1-1,-405-72-15,405 36 16,-17 18 0,17-1-1,0 19 1,-105-19 0,52 36-1,-52-53 1,-54 17-1,-52 1 1,106 35 0,-71 17-1,17-52 17,36-1-17,-71-70 1,18 0-1,53 18 1,71-18 0,-19 0-1,-17-18 1,-35-52 0,-141 17-1,35 0 1,-35-35-1,-142 70-15,125-88 16,-1-17 0,17-36-1,36-35 1,-70-53 15,-71-53-15,17 0-1,36 53 1,53 36 0,-18-1-1,-88-70 1,-53 17 0,0-17-1,0 264-15,0-229 16,0 53-1,0 0 1,0 0 0,0 18-1,-18 0 17,18 158-32,-35-229 15,-18 18 1,-35-1-1,17 54 1,-34 17 0,-107-105-1,194 228-15,-282-228 16,-52-36 0,87 53-1,-17 0 1,-36 18-1,-123-1 1,-264-16 0,229 140-1,123 35 17,123 18-32,-122 0 31,-213-53-16,-176 54 1,36-19 0,246 18-1,18-35 1,-35-53 0,-88 17-1,-36 18 1,53 18-1,106 18 1,35-18 0,-70-1 15,141 54-15,300 35-16,-477-35 15,159 17 1,106-35-1,71 18 1,0 17 0,-177 18-1,-141 18 1,-35 88 0,88-18-1,123-70 1,71-1-1,-17-17 1,-1 0 0,36 0-1,88 18 1,17 0 15,-17 17-15,-17-18-1,-19 19 1,54-19 0,34 54-1,-34-1 1,-53-17 0,-1-17-1,-52-1 1,105-17-1,54-18 1,52 17 0,1-17-1,-19 18 17,-105 0-17,35 34 1,36-16-1,52-19 1,-35 19 15,18-19-31,-53 19 16,0-1 0,35-18-1,17-17 1,-16 36-1,-1-1 1,35-35 0,18 18-1,-18-18 17</inkml:trace>
  <inkml:trace contextRef="#ctx0" brushRef="#br0" timeOffset="4772.62">8767 8378 0,'-18'0'0,"0"0"16,1 0-16,17-17 0,-18 17 0,0 0 16,1-18-16,-54 18 15,53 0-15,18-17 0,-52 17 16,16 0-16,19 0 0,-1 0 0,0 0 0,-17 0 0,17 0 15,1 0-15,-18 0 0,-512 0 32,-159-18-1,-229-17 0,565 17-15,-89 71 15,195 17-15,-89 19-1,0-1 1,318-71-16,-18 1 0,-159 70 16,-35 18 15,89-18-16,-72 18 1,213-106-16,-248 177 16,71-36-1,18 35 1,-1 36 0,107-18-1,34-35 1,1 17-1,18 53 1,17 36 0,70 17-1,89 0 1,70-35 0,89 18-1,34-54 1,142 1 15,159-36-15,88-34-1,282-54 1,-18 0 0,-35-17-1,-141-1 1,0-17-1,-211-35 1,34-18 0,213 0-1,-301 0 1,124 0 0,0 0 15,-282 0-31,-353 0 0,458 0 31,195-71-15,-54-17-1,54 0 1,-106 35 0,-159 0-1,-424 53-15,530-53 16,-512 35-16,442-52 15,87-71 1,106 0 0,-105 52-1,-124 19 1,-71 35 0,18-18-1,88-53 1,-17 18 15,-424 88-31,300-71 16,-70 18-1,-247 53-15,246-35 16,18 17 0,1 1-1,-266 17-15,248-36 16,-18 19-1,35-1 1,0 18 0,-17 0-1,-18 0 1,-18 18 0,-35-18-1,-176 0-15,176-18 31,18 0-15,-18 1 0,-36 17-1,1 0 1,53 0 0,-18 0-1,-36 0 1,37-18-1,-19 18 1,-17 0 0,-36-35-1,-52 17 1,-1 1 0,18-1-1,54-17 16,-72-18-31,-52-36 32,-18 1-17,-18 35 1,0 53 15,-105-53-15,88 36-16,-300-71 15,-424-36 1,-193 71 0,387 53-1,1 0 1,52 0 0,-158 0-1,-106-35 1,-371-18 15,89 18-15,105 35-1,-123 0 1,-158-18 0,-248-35-1,265 36 1,300-19-1,229-52 1,-124-88 0,19 52-1,70 36 1,123 53 0,565 35-16,-459-36 15,88 1 1,18-18-1,370 53-15,-405-70 32,35 17-17,123 35 1,89 18 0,70 0-1,0 0 1,-70 0-1,-71-53 1,123 18 0,54 0-1,35-1 1,-54-34 0,-52-54-1,53-17 1,35 71 15,36 34-15,-19-16-1,19-1 1,-19-71 0,-17 36-1,53 35 1,-17 18-1,17 17 1,-18 0 0,18 1-1,0-1 63</inkml:trace>
  <inkml:trace contextRef="#ctx0" brushRef="#br0" timeOffset="7251.67">27605 10901 0,'0'17'47,"88"36"-31,-70-53-16,299 89 31,-282-89-15,477 52-1,-477-52-15,636 53 16,-125-53 0,-510 0-16,387 0 15,-35 0 1,-106-17-1,-17-71 1,-106-54 0,-107 54-1,-34-35 1,-18 105-16,0-105 16,0 52-1,-88-52 1,-36 17 15,-70-18-31,-35 19 31,-18 34-15,-70 18 0,299 35-16,-317-35 15,317 53-15,-405-70 16,70 35-1,124 35 1,-18 0 0,18 35-1,-89 18 1,54 17 0,-36 54-1,106-36 1,70-17-1,71-18 1,36-18 15,-1 0-15,-17 0 0,17 36-1,18-1 1,53 19-1,-35-36 1,-1-18 0,1-17-1,70 52 1,53 18 0,36 0-1,-107-70 1</inkml:trace>
  <inkml:trace contextRef="#ctx0" brushRef="#br0" timeOffset="12490.81">3316 10795 0,'0'0'0,"0"18"0,0-1 16,0 19-16,18-36 0,-18 17 0,17 1 16,107 105-1,-107-105-15,230 194 47,71 17-16,141-70 1,228-71-1,-651-71-31,317 19 16,-107-1-1,-16-35 1,-177 0-16,123 0 15,106-35 1,-264 35-16,211-106 16,-88 18-1,-17 0 17,-71 35-17,-18 35 1,0-35-1,53 0 1,1-17 0,-19-19-1,1 36 1,-36 18 0,18-18-1,-18 0 1,-17 0-1,0 1 1,17-1 0,-35 0 15,0 35-31,0-52 16,-18 34-1,18 19 1,-17-1-1,-54-35 1,0-18 0,-17 19-1,0 16 1,-53 19 0,0-19-1,-18 1 1,-53 17-1,-17 18 1,-71 0 0,-17 0-1,299 0-15,-299 0 32,87 0-17,36 0 1,-17 0-1,-1 0 1,194 0-16,-158 18 16,52-18-1,54 18 1,35-18 0,-36 35-1,-17 18 1,0-18-1,35 0 1,0 1 0,18 17 15,-1 0-15,1-18-1,0 18 1,17 0-1,0-18 1,18-17 0,-17-1 15,17 1-15,0 0 93,0-1-109,0 1 16,0-1-16,0 19 15,17-19-15,-17 1 31,0 0 79,0-1-110,0 1 15,0 17-15,18 18 16,-18-35 0,0-1 62,35 36-63,-35-35-15,0 0 16,18-1 0,-18 36-1,18-35 1,-18-1-16</inkml:trace>
  <inkml:trace contextRef="#ctx0" brushRef="#br0" timeOffset="19240.18">25382 18115 0,'18'0'63,"0"0"-63,17 0 0,600 0 31,-176-18 0,-1-17-15,-87 35-1,-89 0 1,-18 0 0,-175 0-1,-72 0 1</inkml:trace>
  <inkml:trace contextRef="#ctx0" brushRef="#br0" timeOffset="20242.93">29281 18115 0,'17'0'78,"1"0"-78,-1 0 0,1 0 0,547 18 16,634-18 15,-882-36 0,-175 19-15,-125 17-16,1 0 16</inkml:trace>
  <inkml:trace contextRef="#ctx0" brushRef="#br0" timeOffset="25415.53">25065 17851 0,'0'17'16,"17"-17"-16,1 0 0,17 0 0,-17 0 0,0 0 0,-1 18 15,36-18-15,-35 0 0,0 0 0,-1 0 0,1 0 0,-1 17 0,1-17 0,388 36 31,141 17 1,158-53 15,-282-53-16,-105-35 0,-212 70-15,-89 0-16,36 1 15,18-1 1,17-35 0,53-17-1,0 17 1,-70 0-1,-53 0 1,-1 0 15,1 35-31,-18 1 32,17 17-32,-17-18 46,0-35-30,0 18 0,0-1-1,0 19-15,-52-36 16,-72 18 0,-17 17-1,17 18 1,-34 0-1,-125 0 1,-69 0 0,-89 0 15,88 18-15,88-1-1,71 1 1,18 0-1,35-18 1,123 0-16,-88 0 16,18 35-1,35-35 1,-17 17 0,-36 1-1,-18 0 1,36-1-1,-18 19 1,71-36 0,17 0-1,1 35 17,-1 0-17,18-17-15,-17 17 16,-19 0-1,1 1 1,17-19 0,1 36-1,-1-17 1,0-19 0,1 1-1,17-1 1,0 19-1,0-1 17,17-35 61,1 0-77,0 0-16,-1 18 0,72-18 16</inkml:trace>
  <inkml:trace contextRef="#ctx0" brushRef="#br0" timeOffset="27717.49">29898 14658 0,'0'18'47,"18"-18"-47,-1 17 0,1-17 0,-1 18 0,1-18 0,-18 17 16,18-17-16,-1 0 0,1 0 0,0 0 0,-1 0 0,-17 18 0,18-18 0,0 0 16,-1 0-16,54 35 0,-54-35 0,19 0 0,-1 0 15,-17 0-15,-1 0 0,19 0 0,-19 18 0,18-18 0,-17 0 16,0 0-16,-1 0 0,1 0 0,0 0 0,211 18 31,124-18 0,-53 0 1,-71 0-1,35 0 0,-158 0-15,35 0-1,-105 0 1,105 0-16,0 0 31,-18 0-15,1-36-1,-1-34 1,-52 17 0,-18 18-1,17-18 1,-17-18 0,-35 54-16,35-72 15,0 19 1,-36 70-16,1-71 15,17 1 1,-17 34 0,17-17-1,-35 18 1,0-18 15,0 18-15,-35-18-1,0 18 1,-54 0 0,-16 17-1,-72 0 1,-70 1 0,230 17-16,-213 0 15,-105 0 1,106 0-1,0 0 1,17 0 0,194 0-1,-140 35-15,-54 0 32,-17 18-17,70-53 1,-18 35-1,1 18 1,35-17 0,-71 16-1,-52-16 1,70-36 0,123 17-1,71 1 1,-18-18 31,-17 18-47,18 17 15,-1 0 1,18 18 0,-18-18 15,18 18-16,-17 0 1,17 0 0,17-18-1,-17-17-15,36 17 16,16-17 0,19 35-1,0-35 1,87 34-1,54-34 1,17 0 0,-17-18-1,-89 0 1,-34 0 15,-19-36-15,71 1-1,-17 0 1,-89 17 0</inkml:trace>
  <inkml:trace contextRef="#ctx0" brushRef="#br0" timeOffset="29646.71">28646 18080 0,'17'0'62,"1"0"-62,35 0 16,-36 0-16,1-18 0,370 18 31,406-35 0,-336-36 1,-228 36 15,-54 17-47,53-17 31,-17-18-16,-88 18 1,-72 0 0,1 17-1,18-17 1,52-18 0,-17 18-1,-53-18 1,-35 53-1,-18-18 1,35-17 0,-17-1-1,-18-16 1,0-19 0,-36 18 15,-16 18-16,16 0 1,19 35-16,-54-36 16,-105 19-1,-71-1 1,-159 0 0,141 18-1,-17 0 1,18 18-1,34 35 1,-34-18 0,-1 18-1,106 0 17,89-35-32,-36 17 31,88-35-31,-105 53 15,105-53-15,-105 70 16,-18-17 0,88-35-1,53 0 48,0-1-48,0 19-15,0-19 0,0 54 16,35-18 0,-17-18-1,-1-35 1,1 0 15,53 18-15,-54-18-1,-17 17-15</inkml:trace>
  <inkml:trace contextRef="#ctx0" brushRef="#br0" timeOffset="31679.91">25224 14781 0,'17'0'62,"1"0"-62,0 0 0,-1 0 0,1 0 16,-1 0-16,213 18 31,-213-18-31,354 35 31,105-17 1,-317-18-17,211 0 16,-176 0-15,0 0 0,0-18-1,-158 18-15,87-35 16,36 17 0,-18 18 15,0 0-16,35 0 1,-158 0-16,123-35 16,-123 35-16,70-35 15,-35 17 1,-18 1 0,36-54-1,-18 0 1,-36-52-1,1 35 1,-18 52 0,0-16-1,0 16 1,0-34 0,0 17-1,0 0 16,-18 18-15,-17-36 0,-18 18-1,-17 0 1,-1 36 0,-17-19-1,-36 19 1,36 17-1,-53-18 1,-18 0 0,-17 18-1,-71 0 1,229 0-16,-246 18 16,34 17-1,54 1 16,0-36-15,70 17 0,-18-17-1,107 18-15,-213 17 16,36 36 0,106-1-1,18-34 1,17-19-1,-18 36 1,18 0 0,18-18-1,-18 36 1,35-18 0,-17-18-1,17 0 16,1-17-15,17 17 0,-35 1-1,-1 16 1,-17 1 0,36 0-1,17-35 1,0 35-1,0-36 1,0 36 0,0 18-1,0-18 1,35-18 0,-35-53 77,0 1-93</inkml:trace>
  <inkml:trace contextRef="#ctx0" brushRef="#br0" timeOffset="47453.31">14376 14464 0,'0'0'16,"0"18"0,17-18-16,72 52 15,-72-52-15,406 194 32,212-88-1,441-212 16,-194-158-16,-705 123-15,-107-18-1,-70 124-15,18-142 16,-71-70-1,-88 53 1,0 89 0,0 52-1,-106-36 1,229 89-16,-493-105 16,-160-1-1,89 35 16,177 71-15,-19 35 0,-17 36-1,71 70 1,176-17 0,123-36-1,54-18 1,17 36-1,53 18 1,-1-36 0,-16-18-1,17-34 1</inkml:trace>
  <inkml:trace contextRef="#ctx0" brushRef="#br0" timeOffset="48469.23">17180 17410 0,'0'52'0,"0"-104"0,0 122 0,0-52 0,0 17 16,0-17-16,18 17 0,-18-17 0,18-1 0,-1-17 0,1 36 15,-18-19-15,17 1 0,1-1 0,0 1 0,-1 17 0,1-35 0,-18 18 16,18 0-16,-1-18 0,-17 17 0,36 1 0,-36 0 0,35-1 0,-18 1 0,19 17 15,-1 0-15,-17-17 0,17 0 0,0 17 0,1 0 0,34 0 16,-17 1-16,1199 475 31,18-352 1,-1234-159-32,810-194 31,-211-547 0,-564-194 0,-124 865-31,-176-195 16,-230-35 0,-158 53-1,599 247-15,-652-105 31,-71 105-15,-106 105 0,177 89-1,158 53 1,301 0 0,123-70-1,70 34 1,18-34-1,141-1 1,35-52 0,18-54-1,36-17 1,-71-35 0</inkml:trace>
  <inkml:trace contextRef="#ctx0" brushRef="#br0" timeOffset="50688.84">17674 14323 0,'0'17'16,"18"-17"-16,-1 0 15,-17 18-15,18-18 0,0 18 0,-1-18 0,-17 17 0,265 124 32,246 53-1,-475-194-16,846 71 17,-36-89-1,-246-158 0,-494-53-15,-106-36-1,0 195-15,-71-177 16,-34 0 0,-19 53-1,1 88 1,-124 18 0,-89 52-1,-87 36 1,17 53-1,124 35 17,0-17-17,-35-71 1,-36 18 0,-18 52-1,213 18 1,52 36-1,70 52 1,36-52 0,0-107-16,89 107 15,34-1 1,-35-35 0,18 1-1,0-19 1,88 1 15,35-1-15,-52-34-1,-142-36 1,-17 0 46,-1 0-62,1 17 16</inkml:trace>
  <inkml:trace contextRef="#ctx0" brushRef="#br0" timeOffset="54132.82">14499 14640 0,'18'0'78,"17"18"-78,-17-18 0,35 35 16,282 71-1,-35-71 1,194-17-1,-124-18 1,-105-88 0,-19 0-1,1 35 1,-70-18 0,-36-35-1,-106-53 1,-35-17-1,-123-18 17,17 88-17,88 89-15,-52-54 16,-36-17 0,-106 0-1,-105 35 1,-71 53-1,-159 53 1,53 105 0,229-87-1,142 0 1,35-19 0,-18 1-1,0 71 1,53-1-1,35 1 1,36-18 0,35-1 15,70 1-15,-52-70-1,-53-36-15,17 35 16,-17-35-16,-1 0 0</inkml:trace>
  <inkml:trace contextRef="#ctx0" brushRef="#br0" timeOffset="55630.68">17956 17709 0,'0'18'0,"0"0"15,18-18-15,-18 17 0,18-17 0,-18 18 16,17-18-16,-17 18 0,0-1 15,18-17-15,0 0 0,-18 18 0,17 0 16,18-1-16,-17-17 0,458 247 31,442 0 1,-848-247-32,865 35 31,53-35 0,-283-158 16,-511-1-31,-194 141-16,71-282 15,-71 212-15,0-71 16,0 142-16,-124-213 15,-122-34 1,-72 87 0,-388-105-1,1 124 1,105 140 0,106 53-1,124 53 1,105 53-1,18 36 1,18 17 0,123-18-1,106 18 17,18-17-17,70-19 1,71 19-1,-36-89 1,-87-53 0,-1-17-1,0 35 1,106 0 0,18 0-1,-53-36 1,-71-17-1,-17 0 32,-1 18-47,19-18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6-08T13:40:36.1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3757 7708 0,'18'0'16,"35"18"-1,-36-1 1,248 36 15,-230-53-31,477 36 16,-477-36-16,741 0 16,-159 0-1,18 0 1,-17-18-1,-601 18-15,618-18 16,89-35 0,16-35-1,125-53 1,-124 53 0,17 0-1,-70 70 1,88 36 15,-247 52-15,-493-70-16,404 53 15,54-17 1,212-19 0,-688-17-16,458 0 15,-88-35 1,-353 35-16,177-18 15,-195 18-15,160-35 16,17 17 0,35-35-1,-35-17 1,-53 17 0,-88 18-1,18 35 1,70 0-1,71 17 17,-1-17-17,-123 0 1,-52-17 0,-36-1-1,0-17 1,-18-53-1,-52-36 1,-107-52 0,-105 17-1,-177 53 1,107 88 0,34 18-1,-141-35 1,-158-18 15,-141 36-15,-89 17-1,371 17 1,88 19 0,141-19-1,-124-17 1,-52 0-1,-106 0 1,105 35 0,36-17-1,353-18-15,-353 35 16,-71-17 0,-87 0-1,-1-1 1,159-17 15,247 18-15,35-18-1,-88 0 1,-88 0 0,-212 18-1,53-1 1,35 1-1,106-18 1,53 0 0,-53 17-1,-35-17 1,88 0 0,-35 0-1,123 0 1,-35 0-1,-53 0 1,36 0 15,70 36-15,35-19 0,0 19-1,18-1 1,-53 0-1,-18 18 1,71-18 0,52 1-1,-34 17 1,-1 0 0,71-36-16,-123 89 15,70 17 1,18-17-1,35 18 17,52-36-17,19 0 1,0-35 0,-19 0-1,54 0 1,88 53-1,106-18 1,-35-70 0,-248-18-16,125 0 15,-54-53 1,0 17 0,35 19-1,-52-1 1</inkml:trace>
  <inkml:trace contextRef="#ctx0" brushRef="#br0" timeOffset="1626.89">12471 8326 0,'17'0'94,"1"0"-94,0 0 15,-1 0-15,1 0 0,176 17 31,-176 1-31,387-1 32,-387-17-32,141-17 31,-142 17 0</inkml:trace>
  <inkml:trace contextRef="#ctx0" brushRef="#br0" timeOffset="3893.41">5821 8643 0,'17'0'47,"1"0"-47,17 0 0,336 0 31,-318 0-31,952-53 31,-705 18-15,-282 17-16,17 18 0,141-17 16,142 17-1,123-18 1,-36-17 0,-34-36-1,-107 36 1,-87 35-1,17-18 1,53 36 0,-36-1-1,-34-17 17,-18 0-17,-18 0 1,53 18-1,53 17 1,-89-17 0,-105-18-1,-35 0 17,0 0-17,-1 0 1,1 0 78,0 0-48,-1 0-30,1 0 0,-1 0-16,1 0 0,123 35 15,124 1 1,-248-36-16,319 52 16,-54-52-1,-123 0 1,-124 0-1,-18 0 48,1 0-47,0 0-1,-18-17 1,0-1-1,17 18 17,1 0-17,0 0-15,-18-17 32,17 17-32,1 0 78,-18-18-78,18 0 15,-18-17 1,0 0 15</inkml:trace>
  <inkml:trace contextRef="#ctx0" brushRef="#br0" timeOffset="15468.43">3687 8484 0,'17'0'62,"-17"18"-62,18-18 0,-1 0 0,-17 18 0,353 34 32,-176-52-17,-1 0 17</inkml:trace>
  <inkml:trace contextRef="#ctx0" brushRef="#br0" timeOffset="16480.5">5397 8520 0,'18'0'78,"0"0"-78,-1 0 16,213 17 0,-213-17-16,371 53 31,-246-35-15,-107-18-1,0 0 1,-17 0-16,35 0 15,-18 0 1</inkml:trace>
  <inkml:trace contextRef="#ctx0" brushRef="#br0" timeOffset="17688.75">9578 8467 0,'18'0'79,"246"53"-64,-123-53 1,247 0 15,-300 0-15,-35 0-1,-35 0-15,53 0 16,-1 0 0,-17-36-1,-35-17 1,-18 36-16,0-36 15,0 18 1</inkml:trace>
  <inkml:trace contextRef="#ctx0" brushRef="#br0" timeOffset="19538.16">5080 13794 0,'18'17'63,"17"1"-63,-35 0 0,18-18 0,-1 0 0,1 17 15,-1 1-15,19-1 0,-19-17 0,936 318 32,-900-318-32,1287 88 31,-246-106 0,-336-246 0,-458-142 1,-282 195-1,0 17-15,-18-1-1,-89-104 1,72 281-16,-142-264 15,-88 0 1,-35 17 0,17 106-1,54 36 1,-54-18 0,-88-18-1,-123-18 1,-53 72-1,17 52 1,177 35 0,53 18-1,53 0 17,211 0-32,-211 0 15,-18 18 1,88 52-1,0 36 1,-17 53 0,17 0-1,-17 17 1,-1 36 0,71-36-1,54-35 1,52-17-1,0-1 1,35 1 0,0 17-1,18 35 17,35 0-17,18 19 1,53-1-1,-142-194-15,142 158 16,0-34 0,-18-36-1,88 0 1,-52-35 0,52-18-1,36-17 1,-230-18-16,159 35 15,-18-17 1,-52 0 0,-54-18-1,-17 17 17,-17 1-17,-1-1 1,18-17-1,17 0 1,-52 0-16</inkml:trace>
  <inkml:trace contextRef="#ctx0" brushRef="#br0" timeOffset="20798.27">10689 12259 0,'-17'0'16,"-1"0"-1,0 0-15,18 18 0,-17-18 0,-1 17 0,0-17 0,1 18 0,-248 105 31,-299 71 1,264-17-1,265-89 16,52-53-32,1 1 1,-1-36-16,89 88 16,124 18-1,105-18 1,123-18 0,-34-52-1,-407-18-15,248 0 16,-177-18-1,-70 1 1,-18-1 62,-53-105-62,-18 17-1,54 88-15,-125-158 16,19-18 0,52 35-1,54 141-15,-36-123 16,53 71 0,-18 52-1,18 0 1</inkml:trace>
  <inkml:trace contextRef="#ctx0" brushRef="#br0" timeOffset="35869.68">8555 15540 0,'17'0'47,"1"17"-47,0-17 0,-1 18 16,442 88 15,-424-106-31,794 35 31,-123-35 1,141 18-1,423-18 0,-494-35-15,-53-18-1,-653 53-15,424-18 16,-53 0 0,71-17 15,-495 35-31,407-53 16,70-35-1,-459 70-15,406-35 16,-106 18-1,-300 35-15,230 0 16,17 0 0,-53 18-1,-211-18-15,211 35 16,1-35 0,-1 0-1,-35-18 1,-176 1-16,140-1 15,19 1 1,34-1 0,-105 0-1,-53-17 17,-18-18-17,-17-35 1,17 0-1,1-71 1,-36 71 0,-18 17-1,-53 1 1,-52-1 0,-53-17-1,-36 35 1,53 35-1,-17-17 1,-53 17 0,-160 1-1,-34 17 1,35 0 15,370 0-31,-211 0 16,0 0-1,35-18 1,-36 0 0,1 1-1,0 17 1,-53 0 0,70-18-1,-35-17 1,35 0-1,-70-1 1,88 36 0,0 0-1,176 0-15,-123 0 32,-35 0-17,158 0-15,-211 0 16,-53 0-1,-18 18 1,35 0 0,18-1-1,18-17 1,-71 0 0,-88 0-1,353 0-15,-265 18 16,35-18-1,54 0 1,-1 0 0,-70 0-1,-36 35 1,36 0 15,106-17-15,158-18-16,-52 18 15,-36-18 1,0 0 0,0 0-1,88 0-15,-52 17 16,-1-17 0,-17 36-1,-53-19 1,-53 1-1,0 17 1,123 1 0,1-1-1,-1 0 17,-70 18-17,-88 35 1,0 18-1,123-35 1,53-19 0,-18 1-1,18-17 1,-17 17 0,52-53-16,-70 53 15,35 17 1,35-17-1,1-35 1,17-1 0,0 36-1,0 35 17,35-17-17,36-1 1,34 19-1,37-1 1,-125-88-16,107 35 16,-54-17-1,-34-18 1,34 0 0,-52 0-16,88 0 15,52-18 1,-34 18-1,17 0 1,0 0 0,-123 0-16,140 0 31,54 0-31,70-17 31,-264 17-31,211-18 16,-141 18-1,-70 0 126</inkml:trace>
  <inkml:trace contextRef="#ctx0" brushRef="#br0" timeOffset="37297.41">11271 15399 0,'-17'0'31,"-1"0"-15,0 0-16,-88 0 31,89 17-31,-89 36 15,-176 88 17,282-123-32,-459 194 31,1 88 0,440-283-31,-106 71 16,89-70-1,35 0 1,18-18 93,-1 0-109,1 0 0,-18 17 0,141 19 16,441 52 0,177-18-1,-89-34 1,-282-36 0,-300-18-1,-88 0 32,-17 18-31,-1 0-16,18-17 15,-35-1 1,17-35 0,-17-35-1,-18-71 16,53 142-31,-88-230 16,-71-141 0,-17 70-1,70 177 1,70 88 0,36 71 62,0-1 172</inkml:trace>
  <inkml:trace contextRef="#ctx0" brushRef="#br0" timeOffset="39505.75">15963 15416 0,'-17'0'46,"17"-17"-30,-18 17-16,-53 0 16,-70 106 15,-123 123 0,123-106-15,105-105-16,-87 70 15,-18 36 1,0 17 0,70-35-1,18-36 1,35-17 0,18-35 15,0-1 63,106 54-79,-88-71-15,158 35 16,-158-35-16,247 53 15,34-18 1,54-17 0,-71 0-1,-35-18 1,-123-18 0,-124-17 15,0-1 0,0 1-15,0 18-16,-35-107 15,17 124-15,-70-229 16,-106-124 0,35 88-1,71 124 1,52 35-1,19 71 1,17 18 0</inkml:trace>
  <inkml:trace contextRef="#ctx0" brushRef="#br0" timeOffset="47289.7">23319 5309 0,'0'18'46,"17"-18"-30,1 0-16,123 35 31,18 0-15,-142-35-16,230 36 16,-229-36-16,299 35 15,107-35 1,70 0-1,-459 0-15,406 0 16,18 0 0,-89 18 15,-70 17-15,53 0-1,88-17 1,88-18-1,-494 0-15,388-35 16,-140 17 0,-248 18-16,212-18 15,-18 18 1,18 0 0,-18 0-1,-17-17 1,-36 17-1,-34-18 1,-37 18 0,19-18 15,17 1-15,-35-19-1,-53-16 1,0 34-1,0 0 1,17-35 0,54 18-1,-36-18 1,-53 0 0,-35-17-1,0-18 1,0 17-1,0 18 1,0-35 15,-71 0-15,-17-1 0,-53-16-1,18 52 1,52 35-1,18 0 1,-88 1 0,-141-1-1,-159 18 1,-71 0 0,177 0-1,71 18 1,-19-18-1,-16 0 1,-72 0 0,36 0 15,70 0-15,36 0-1,17 0 1,-17 0-1,-53 17 1,264-17-16,-264 0 16,70 0-1,36 0 1,17 0 0,-17 18-1,-18 17 1,-53-17-1,106 0 1,53 35 0,-1-53 15,1 0-15,-88 0-1,-53 17 1,70 1-1,71-1 1,35 1 0,-18-18-1,-88 18 1,-17-18 0,70 35-1,71-35 1,17 0-1,18 18 32,-17-18-31,-19 35 0,19 0-1,-1 18 1,18 18-1,0-1 1,0 18 0,0-70-16,35 70 15,-17 0 1,17-35 0,-17-17-1,-18-1 1,17-17-1,19 17 1,17-18 0,-53 1 15,17-18 16,1 18-32,0-18-15,105 0 16,-35 0 0,-70 0-1,0 0 204,-1 0-203,1 0-16</inkml:trace>
  <inkml:trace contextRef="#ctx0" brushRef="#br0" timeOffset="49048.92">27517 4180 0,'-18'0'32,"-53"53"-17,54-53-15,-1 18 0,1-18 0,-1 18 16,0-18-16,18 17 0,-17-17 0,-1 0 0,0 0 15,18 18-15,-17-18 0,-124 106 32,-106 88-1,247-177-31,-89 89 31,89-88 47,0-1-62,18-17-16,35 18 16,-35 0-16,140-18 15,107 17 1,-53-17-1,-54 0 1,-87-17 0,-18 17-1,-18-18 1,0 18 0,-35-18 46,53-17-62,-17-35 16,-19-54-1,-52 18 1,-36 1 15,54 105-31,-36-71 16,0 18-1,0-18 1,18 36 0,17 18-1</inkml:trace>
  <inkml:trace contextRef="#ctx0" brushRef="#br0" timeOffset="49686.62">28399 4657 0</inkml:trace>
  <inkml:trace contextRef="#ctx0" brushRef="#br0" timeOffset="65152.13">26705 5803 0,'-17'0'32,"17"-17"-17,-18 17 1,0 0-16,1 0 0,17-18 0,-141 18 31,17 35 0,124-17 32,-35 52-16,35-52-32,0 0 1,17-18 0,-17 17-16,71 19 15,-18-1 1,-35-35-16,105 53 16,36 0-1,-53-36 1,-89-17 46,-17-17-46,18-1 0,-18 0-1,0-52 1,0-36-1,-35 18 1,-1 35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02:32:35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02:32:48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02:33:20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742 58 24575,'-31'-12'0,"14"5"0,-2 0 0,-1 1 0,0 1 0,0 1 0,0 1 0,0 0 0,-22 1 0,-50 1 0,-120 4 0,206-2 0,-1 0 0,1 1 0,-1-1 0,1 1 0,-1 0 0,1 1 0,0 0 0,0 0 0,0 0 0,1 1 0,-1-1 0,1 1 0,0 1 0,0-1 0,0 1 0,-6 7 0,3-1 0,0 0 0,1 0 0,1 1 0,0 0 0,0 0 0,1 0 0,-4 16 0,-8 25 0,9-34 0,2 0 0,1 0 0,0 0 0,-3 36 0,-2-3 0,8-42 0,-1 1 0,1 0 0,0 18 0,2-26 0,0 0 0,0 1 0,1-1 0,-1 0 0,1 0 0,0 0 0,0 0 0,0 0 0,0 0 0,1 0 0,-1 0 0,1 0 0,0 0 0,0-1 0,0 1 0,3 3 0,9 5 0,-1 0 0,1-1 0,29 15 0,-18-11 0,-14-9 0,0-1 0,-1 0 0,1-1 0,0 0 0,1-1 0,-1 0 0,15 0 0,25 5 0,66 16 0,23 0 0,-101-17 0,0-1 0,1-3 0,72-4 0,-24 0 0,261 2 0,-340 0 0,-1-1 0,1 0 0,-1 0 0,0 0 0,0-1 0,1-1 0,-1 1 0,-1-1 0,1-1 0,0 1 0,-1-1 0,1-1 0,7-5 0,-11 7 0,-1 0 0,0 0 0,0 0 0,0-1 0,0 1 0,0-1 0,-1 1 0,1-1 0,-1 0 0,0 0 0,-1 0 0,1 0 0,0-1 0,-1 1 0,0 0 0,0-1 0,-1 1 0,1-1 0,-1 1 0,0 0 0,0-1 0,0 1 0,-1-1 0,1 1 0,-1-1 0,-2-4 0,-1-4 0,-2 0 0,1 1 0,-2-1 0,0 1 0,-8-11 0,5 9 0,1-1 0,-11-25 0,12 19 0,-1 1 0,-1 0 0,-12-19 0,16 31 0,0 0 0,0 0 0,-1 1 0,0 0 0,0 0 0,-1 1 0,0-1 0,0 2 0,-9-6 0,-31-20 0,39 23 0,-1 2 0,0-1 0,0 1 0,-1 1 0,1 0 0,-14-4 0,-26-12 0,42 16 0,0 1 0,0 1 0,-1 0 0,0 0 0,-17-4 0,0 3 0,1-2 0,0 0 0,0-2 0,1-1 0,-28-14 0,1 5-1365,38 11-5461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02:33:24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771 1 24575,'-8'0'0,"1"1"0,-1 1 0,1-1 0,-14 5 0,-22 5 0,-144 15 0,125-15 0,-16 0 0,51-8 0,-38 8 0,17-1 0,37-8 0,0 1 0,0 0 0,0 1 0,0 0 0,1 0 0,0 1 0,0 1 0,-17 11 0,20-12 0,1 1 0,-1 0 0,1 0 0,0 0 0,0 0 0,1 1 0,0 0 0,0 1 0,0-1 0,1 1 0,-6 15 0,5-8 0,0 1 0,0 0 0,2 0 0,0 0 0,1 1 0,0-1 0,1 1 0,1-1 0,1 1 0,0-1 0,2 1 0,-1-1 0,2 0 0,0 0 0,7 17 0,-7-24 0,-1 0 0,2 0 0,-1 0 0,1 0 0,0-1 0,1 0 0,0 0 0,0 0 0,1-1 0,0 0 0,0 0 0,1-1 0,11 8 0,90 64 0,-94-68 0,0-1 0,1 0 0,0-1 0,1-1 0,30 9 0,-11-7 0,65 8 0,-75-12 0,-1 0 0,0 2 0,27 11 0,-32-11 0,0 0 0,0-1 0,0-1 0,1-1 0,31 2 0,-19-5 0,1-1 0,-1-2 0,63-12 0,67-10 0,-99 7 0,-1-2 0,120-55 0,-152 61 0,-22 9 0,0 1 0,0-1 0,-1-1 0,1 1 0,-1-1 0,0-1 0,8-6 0,-16 11 0,14-11 0,-1-1 0,20-25 0,-29 32 0,-1 1 0,0-1 0,0 0 0,0 0 0,-1 0 0,0 0 0,0 0 0,0 0 0,-1-1 0,0 1 0,0-10 0,0 4 0,-2-1 0,0 1 0,-1-1 0,0 1 0,0 0 0,-2 0 0,1 0 0,-1 0 0,-1 0 0,0 1 0,-1-1 0,0 2 0,-10-14 0,10 17 0,0 1 0,0 0 0,-1 0 0,0 1 0,0 0 0,-8-5 0,-22-17 0,-27-26 0,56 48 0,0 0 0,0 1 0,-1 0 0,0 1 0,1 0 0,-1 0 0,0 1 0,0 0 0,-13 0 0,-4-3 0,-92-17 0,90 17 0,-1 2 0,1 1 0,-1 1 0,-30 3 0,-62-2 0,4-22 0,104 20 22,1 0 0,-1-1 0,1 0 0,0-1-1,-14-6 1,13 5-396,0 0 0,-1 1 0,-22-5 0,18 7-6452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02:33:37.5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1471 40 24575,'-26'-1'0,"0"-1"0,-27-7 0,26 4 0,-51-3 0,-389 9 0,448 0 0,1 1 0,0 1 0,-20 6 0,-9 0 0,32-5 0,-1 1 0,1 0 0,0 1 0,0 0 0,-26 17 0,-2 0 0,15-8 0,-49 37 0,36-22 0,25-18 0,0 2 0,1 0 0,0 0 0,1 2 0,1-1 0,-12 20 0,3 2 0,10-17 0,-23 30 0,26-38 0,1 1 0,1 0 0,0 0 0,-8 23 0,8-20 0,0 0 0,-14 24 0,7-20 0,2 1 0,0 1 0,1 0 0,-8 26 0,15-37 0,1 0 0,0 0 0,1 0 0,0 0 0,1 0 0,0 1 0,1-1 0,0 1 0,1-1 0,0 0 0,3 13 0,-2-20 0,-1 1 0,1 0 0,0-1 0,0 1 0,1-1 0,-1 0 0,1 0 0,0 0 0,0 0 0,1 0 0,-1-1 0,1 1 0,-1-1 0,7 4 0,5 3 0,1-1 0,28 11 0,-6-2 0,75 34 0,-103-47 0,1-1 0,1 0 0,-1 0 0,0-1 0,1-1 0,13 2 0,-9-2 0,-1 1 0,28 9 0,-15-1 0,-4-1 0,43 12 0,-55-18 0,0 0 0,-1 0 0,14 8 0,-13-6 0,-1-1 0,23 7 0,-24-9 0,-1 0 0,1 1 0,-1 0 0,0 0 0,0 1 0,0 1 0,-1-1 0,0 1 0,0 0 0,0 1 0,-1 0 0,11 13 0,-10-9 0,0 0 0,0 1 0,-1 0 0,-1 0 0,0 1 0,-1-1 0,0 1 0,5 23 0,-9-28 0,1 0 0,1 0 0,-1-1 0,1 1 0,1-1 0,-1 1 0,1-1 0,1 0 0,-1 0 0,11 11 0,-11-12 0,0 0 0,0 1 0,-1-1 0,0 1 0,0 0 0,-1 0 0,0 0 0,0 0 0,2 13 0,-3-9 0,2 0 0,0-1 0,6 17 0,-3-12 0,0 1 0,-1 0 0,-1 0 0,2 19 0,-3-16 0,1 0 0,11 29 0,-8-25 0,0 1 0,5 34 0,-3-12 0,-1-13 0,0-2 0,-2 0 0,-1 0 0,2 44 0,-10 46 0,5 108 0,9-167 0,-7-44 0,0-1 0,0 25 0,-3 295 0,-2-160 0,-1-157 0,0 0 0,-9 36 0,2-13 0,-1 6 0,5-31 0,2 1 0,-3 35 0,6 226 0,2-259 0,0 0 0,2 0 0,0-1 0,11 31 0,5 26 0,-14-53 0,0-1 0,2 0 0,0-1 0,21 38 0,-19-45 0,0-1 0,23 26 0,7 7 0,-32-37 0,0-2 0,1 1 0,0-1 0,0-1 0,0 0 0,1 0 0,19 10 0,-14-9 0,-1 1 0,27 21 0,-24-16 0,2 0 0,0-2 0,0 0 0,1-1 0,0-1 0,29 9 0,209 73 0,-230-87 0,0-1 0,0-1 0,0-1 0,1-2 0,29-3 0,15 0 0,463 3 0,-526 0 0,-1-1 0,1 0 0,0-1 0,0 0 0,-1 0 0,1-1 0,-1 0 0,13-7 0,3-3 0,37-27 0,-38 24 0,-12 9 0,-1 1 0,1 1 0,1 0 0,-1 1 0,1 0 0,14-2 0,-17 4 0,1 0 0,-1-1 0,0 0 0,0 0 0,0-1 0,0-1 0,-1 0 0,0 0 0,0-1 0,9-6 0,-10 5 0,9-9 0,-1 0 0,19-24 0,-31 34 0,0 0 0,0 0 0,0 0 0,-1 0 0,0-1 0,-1 0 0,1 1 0,-1-1 0,0 0 0,-1 0 0,1-12 0,-3-151 0,-2 102 0,6-68 0,3 100 0,18-67 0,-12 56 0,-9 40 0,0 0 0,0 1 0,0-1 0,1 1 0,0-1 0,0 1 0,9-9 0,16-28 0,-9 6 0,-15 30 0,0 0 0,-1 0 0,0-1 0,-1 0 0,0 0 0,0 0 0,0 0 0,-1 0 0,2-16 0,-3 9 0,0-1 0,1 0 0,1 1 0,0 0 0,1-1 0,11-24 0,-6 15 0,-1 1 0,-1-1 0,-2-1 0,0 1 0,1-36 0,-5 55 0,2-16 0,2 1 0,10-32 0,-10 37 0,0-2 0,0 1 0,-2 0 0,3-29 0,-6-328 0,-2 164 0,1 193 0,0 0 0,-2 1 0,-4-17 0,3 15 0,0-1 0,0-23 0,-8-77 0,6 74 0,0-48 0,6 81 0,-1 0 0,0 0 0,0 0 0,-2 0 0,1 0 0,-1 0 0,-1 1 0,-7-16 0,5 12 0,1-1 0,-4-22 0,7 25 0,-2 0 0,1 0 0,-1 0 0,-11-20 0,7 16 0,0-1 0,1-1 0,1 1 0,-6-31 0,9 41 0,0 0 0,-1-1 0,0 1 0,0 0 0,-9-13 0,-5-8 0,10 12 0,1-1 0,1 0 0,-7-35 0,11 39 0,-1 1 0,-1-1 0,0 0 0,-1 1 0,0 0 0,-1 0 0,-1 0 0,-9-14 0,7 15 0,1-1 0,1 0 0,-7-16 0,-6-9 0,2 0 0,15 29 0,-2 0 0,1 0 0,-1 1 0,0-1 0,-13-14 0,3 5 0,1-1 0,-15-26 0,16 26 0,0-1 0,-16-17 0,23 31 0,0 0 0,0 0 0,-1 0 0,0 1 0,0 0 0,0 1 0,0 0 0,-1 0 0,-11-4 0,-27-11 0,2-1 0,0-3 0,-47-32 0,70 43 0,-43-17 0,41 20 0,-42-24 0,20 13 0,36 17 0,0-1 0,1 0 0,-16-9 0,14 7 0,-1 0 0,0 1 0,0 0 0,-17-4 0,-32-15 0,-9-7 0,-7-3 0,-25-14 0,60 29 0,31 15 0,0 0 0,0-1 0,1-1 0,-1 1 0,-16-14 0,13 8 0,-1 1 0,0 1 0,0 0 0,-22-10 0,21 13 0,0-2 0,1 0 0,0-1 0,-22-19 0,27 21 0,-1 1 0,0-1 0,0 2 0,0-1 0,0 1 0,-20-5 0,-7-5 0,-31-10-1365,54 19-5461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02:33:57.8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1749 0 24575,'-444'0'0,"421"2"0,0 1 0,0 1 0,0 0 0,-28 11 0,-16 3 0,52-14 0,0 1 0,-23 11 0,-9 3 0,32-14 0,0 2 0,-28 16 0,29-14 0,0-1 0,-29 11 0,37-17 0,0 1 0,0 0 0,0 0 0,1 1 0,-7 5 0,-19 11 0,11-9 0,-32 23 0,-10 5 0,39-26 0,2 1 0,0 1 0,-26 24 0,29-24 0,-17 12 0,20-15 0,0 0 0,1 0 0,-19 22 0,24-24 0,-1 0 0,0-1 0,-12 9 0,13-11 0,0 0 0,0 1 0,0 1 0,-12 15 0,14-14 0,0 1 0,-1-1 0,0 0 0,-1 0 0,0-1 0,-1-1 0,-10 8 0,10-8 0,1 0 0,0 0 0,0 0 0,1 1 0,1 1 0,-1-1 0,1 1 0,-6 12 0,3-6 0,-1 0 0,-13 15 0,20-26 0,0 0 0,1 0 0,0 0 0,0 0 0,0 1 0,1 0 0,0-1 0,0 1 0,0 0 0,1 0 0,-1 0 0,1 11 0,-1 10 0,5 45 0,-1-27 0,-4 20 0,1-44 0,0 1 0,1-1 0,1 1 0,1-1 0,9 40 0,4-24 0,-11-27 0,0 0 0,-1 1 0,1-1 0,-2 0 0,3 19 0,6 66 0,-5-54 0,1 55 0,-6-6 0,-4 100 0,1-177 0,-1 0 0,0 0 0,-1 0 0,-1-1 0,0 1 0,-9 15 0,6-13 0,1 0 0,1 0 0,-6 22 0,-7 34 0,12-50 0,1-1 0,1 1 0,1 1 0,-2 32 0,6-30 0,2 115 0,-2-136 0,0-1 0,1 0 0,-1 1 0,1-1 0,0 0 0,0 0 0,0 1 0,0-1 0,0 0 0,0 0 0,1 0 0,-1 0 0,0-1 0,1 1 0,0 0 0,-1 0 0,1-1 0,0 1 0,0-1 0,0 0 0,0 1 0,0-1 0,0 0 0,0 0 0,1 0 0,-1-1 0,0 1 0,0-1 0,1 1 0,2 0 0,9 0 0,0 0 0,0 0 0,0-2 0,16-1 0,-5 0 0,295-1 0,-195 4 0,-105 0 0,-1 1 0,37 9 0,-11-2 0,3 1 0,-29-5 0,0-2 0,34 3 0,58-8 0,58 4 0,-145 2 0,1 0 0,0 2 0,-1 1 0,26 11 0,-44-15 0,0 0 0,1 1 0,-1 0 0,0 0 0,-1 0 0,1 1 0,-1 0 0,0 0 0,0 0 0,0 1 0,-1-1 0,7 12 0,1 6 0,0 0 0,9 30 0,-4-12 0,-13-29 0,0-1 0,-1 1 0,3 23 0,-4-24 0,0 1 0,0-1 0,1 0 0,0 0 0,6 11 0,-4-11 0,1-1 0,0 1 0,1-1 0,0-1 0,9 10 0,-6-8 0,0 1 0,-1 0 0,0 1 0,-1 0 0,0 0 0,-2 1 0,1 0 0,-1 0 0,-1 0 0,-1 1 0,0 0 0,-1 0 0,2 18 0,6 53 0,-6-60 0,2 50 0,-8 297 0,1-366 0,-1 0 0,0-1 0,0 1 0,0 0 0,-1-1 0,1 1 0,-2-1 0,1 0 0,-1 1 0,-5 8 0,-3 1 0,0-1 0,-19 20 0,4-4 0,-22 14 0,34-34 0,2-2 0,-1-1 0,0 0 0,-20 9 0,1 0 0,21-11 0,-1-1 0,1 1 0,-1-2 0,0 0 0,-14 4 0,21-7 0,1 0 0,0 1 0,0 0 0,1 0 0,-1 0 0,0 0 0,1 1 0,-1-1 0,1 1 0,0 0 0,0 0 0,0 0 0,0 1 0,0-1 0,1 1 0,-1-1 0,1 1 0,0 0 0,0 0 0,1 0 0,-1 0 0,1 0 0,0 0 0,-1 8 0,0-3 0,1-1 0,0 0 0,0 1 0,1-1 0,0 1 0,1-1 0,0 1 0,0-1 0,1 0 0,0 0 0,6 16 0,-6-21 0,0 0 0,0 0 0,0 0 0,1 0 0,-1-1 0,1 1 0,-1-1 0,1 0 0,0 1 0,0-1 0,0-1 0,0 1 0,0 0 0,6 1 0,55 16 0,-27-9 0,-11-3 0,0-3 0,0 0 0,0-1 0,1-2 0,-1 0 0,34-5 0,13 2 0,882 2 0,-938-1 0,0-1 0,0 0 0,16-5 0,-15 3 0,0 0 0,25-1 0,112 7 0,63-4 0,-156-9 0,-44 7 0,-1 1 0,25-2 0,-21 5 0,-9 0 0,1 0 0,0-1 0,24-6 0,-32 6 0,-1 0 0,0-1 0,0 1 0,-1-1 0,1 0 0,0 0 0,-1-1 0,1 1 0,-1-1 0,0 0 0,0 0 0,0 0 0,0 0 0,0 0 0,-1-1 0,3-3 0,6-10 0,-1 0 0,-1 0 0,0-1 0,-2 0 0,0-1 0,0 0 0,-2 0 0,-1 0 0,0-1 0,-1 1 0,0-28 0,-2 13 0,9-49 0,-5 49 0,1-48 0,-7-805 0,0 866 0,-2 0 0,0 0 0,-1 0 0,-9-25 0,7 25 0,0-1 0,2 1 0,-3-41 0,6-511 0,3 260 0,-3 296 0,-1-1 0,-7-30 0,5 29 0,0 0 0,0-22 0,3-6 0,2 20 0,-2 0 0,-1 1 0,-9-44 0,5 41 0,-3-42 0,0-5 0,0 5 0,8 55 0,0 0 0,-1-1 0,-1 1 0,-1 0 0,0 1 0,-8-19 0,5 16 0,1 0 0,1-1 0,-5-25 0,3 9 0,1 0 0,4 24 0,0 0 0,0 0 0,-1 0 0,-1 1 0,0-1 0,-8-16 0,-10-26 0,20 45 0,-1 0 0,0 1 0,0-1 0,0 1 0,-1 0 0,0 0 0,-1 0 0,-6-8 0,4 5 0,0 0 0,0 0 0,1-1 0,-7-17 0,-5-8 0,-1 4 0,-38-47 0,-2-1 0,30 60 0,3 2 0,15 9 0,0 1 0,-1 0 0,1 1 0,-17-7 0,-1-1 0,10 5 0,-1 2 0,-21-8 0,21 10 0,1-1 0,-26-15 0,30 15 0,1 1 0,-1 0 0,0 1 0,-25-5 0,23 6 0,0-1 0,0 0 0,-25-12 0,32 13 0,-1 0 0,1 0 0,-1 1 0,0 0 0,0 1 0,0 1 0,-19-1 0,12 0 0,1 0 0,-19-4 0,8 0 0,-40-3 0,-18-4 0,59 9 0,0 1 0,-1 1 0,-50 3 0,-33-2 0,86-3 0,0 0 0,-31-11 0,36 9 0,-1 0 0,0 2 0,0 0 0,-22 0 0,-3 3-1365,26 2-5461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02:34:08.6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1285 72 24575,'-23'1'0,"0"0"0,1 1 0,-35 8 0,-85 15 0,26-1 0,94-20 0,-38 2 0,44-6 0,1 1 0,-1 1 0,1 1 0,0 0 0,-23 8 0,22-5 0,1-1 0,-21 3 0,27-7 0,0 1 0,0 0 0,0 0 0,1 1 0,-1 0 0,1 0 0,0 1 0,0 0 0,0 1 0,0 0 0,-7 6 0,7-4 0,-1 0 0,-1-1 0,-11 7 0,-15 10 0,-14 18 0,-58 61 0,107-101 0,-52 61 0,46-52 0,0 0 0,2 1 0,-1 0 0,1-1 0,0 2 0,1-1 0,1 0 0,0 1 0,-3 19 0,4-20 0,0 0 0,0 0 0,-1 1 0,-1-2 0,0 1 0,0 0 0,-1-1 0,0 0 0,-1 0 0,0 0 0,-9 9 0,3-3 0,0 1 0,1 1 0,1 0 0,1 0 0,0 1 0,-11 38 0,17-50 0,-6 18 0,2 0 0,0 0 0,2 1 0,1 0 0,1-1 0,0 42 0,2 3 0,4 70 0,1-114 0,1-1 0,1 0 0,2 0 0,0-1 0,15 30 0,-11-27 0,-4-8 0,0 0 0,2 0 0,0-1 0,1 0 0,22 27 0,-27-39 0,1 1 0,0-1 0,0 0 0,0-1 0,1 0 0,0 0 0,0-1 0,0 0 0,10 3 0,3 4 0,0 0 0,23 18 0,-31-20 0,0 0 0,1-1 0,0 0 0,1-1 0,-1-1 0,30 9 0,-15-7 0,56 22 0,-9-1 0,-17-7 0,-40-14 0,40 11 0,-39-13 0,35 14 0,-10-3 0,-39-14 0,0 0 0,0 0 0,0 1 0,-1 0 0,0 0 0,0 0 0,0 1 0,8 9 0,20 16 0,-6-11 0,-17-13 0,0 0 0,0 1 0,-1 0 0,0 0 0,-1 1 0,0 1 0,0-1 0,-1 1 0,0 0 0,12 20 0,29 40 0,21 90 0,-47-106 0,-12-31 0,26 40 0,-25-45 0,0 1 0,-1 0 0,10 27 0,-15-34 0,0 0 0,1 0 0,0-1 0,1 0 0,8 9 0,14 22 0,-16-15 0,-1 1 0,-2 1 0,14 56 0,-22-77 0,3 22 0,-1 0 0,-1 1 0,-2-1 0,-4 52 0,1-8 0,2 486 0,-1-541 0,-1 0 0,-7 30 0,5-29 0,1 0 0,-2 22 0,4-26 0,-1 0 0,-1 0 0,0-1 0,-2 1 0,1-1 0,-9 18 0,3-7 0,8-19 0,-1-1 0,0 1 0,-1-1 0,-7 11 0,8-12 0,-1 0 0,1 0 0,1 0 0,-1 0 0,1 0 0,0 1 0,0 0 0,0-1 0,-2 10 0,1-1 0,2 0 0,-1 1 0,2-1 0,0 0 0,2 23 0,-1-32 0,0 0 0,0 1 0,0-1 0,1 0 0,-1 0 0,1 0 0,0 0 0,0 0 0,0 0 0,1 0 0,-1-1 0,1 1 0,0-1 0,0 0 0,0 0 0,0 0 0,1 0 0,-1-1 0,1 1 0,5 2 0,39 19 0,104 56 0,-144-76 0,0-1 0,0 0 0,0 0 0,1 0 0,-1-1 0,1 0 0,9 0 0,-7 0 0,-1 0 0,1 0 0,-1 1 0,17 7 0,-16-6 0,1 0 0,0 0 0,0-1 0,1-1 0,-1 0 0,1 0 0,18-1 0,-13 0 0,0 0 0,30 7 0,-16-1 0,47 3 0,6 2 0,-31-5 0,0-3 0,0-1 0,55-6 0,-7 1 0,-20 3 0,92-3 0,-35-22 0,-130 22 0,-1 0 0,0 0 0,0-1 0,0-1 0,10-5 0,-11 5 0,1 1 0,-1-1 0,1 1 0,0 1 0,14-4 0,-8 4 0,0-1 0,0-1 0,-1 0 0,1 0 0,-1-2 0,0 1 0,-1-2 0,1 1 0,18-16 0,-24 16 0,0 0 0,0 0 0,-1-1 0,0 0 0,0-1 0,0 1 0,-1-1 0,-1 0 0,1 0 0,-1-1 0,0 1 0,-1-1 0,0 0 0,-1 0 0,0 0 0,0 0 0,-1-1 0,0 1 0,0-10 0,-1-9 0,-1 2 0,2 1 0,0-1 0,9-43 0,-5 45 0,2-46 0,-7 53 0,2 0 0,0-1 0,1 1 0,0 0 0,10-25 0,-8 26 0,0 1 0,-1-1 0,0 0 0,-2 0 0,2-27 0,-5-85 0,-1 50 0,1 61 0,1 1 0,0 0 0,1 0 0,1 0 0,1-1 0,0 2 0,1-1 0,1 0 0,9-19 0,-10 26 0,-1-1 0,0 0 0,0 0 0,-1 0 0,0-1 0,1-18 0,-5-67 0,0 41 0,2-527 0,-1 567 0,0 0 0,-1 1 0,-5-18 0,-5-33 0,9 35 0,-2 0 0,-13-45 0,-4-22 0,12 47 0,5 31 0,2-1 0,-2-30 0,4 34 0,-1 1 0,-1 0 0,0 0 0,-11-29 0,-4-21 0,15 46 0,1-1 0,1 0 0,2-23 0,-1 25 0,1 1 0,-2-1 0,-1 1 0,-5-29 0,-54-134 0,58 170 0,-50-103 0,25 59 0,22 44 0,0-1 0,0 0 0,1-1 0,-5-16 0,6 12 0,0 0 0,-2 1 0,0-1 0,0 1 0,-2 0 0,0 1 0,0 0 0,-1 0 0,-19-20 0,21 25 0,0-1 0,1 1 0,0-1 0,-9-22 0,-3-2 0,-9-4 0,20 31 0,2 0 0,-1-1 0,-7-13 0,8 13 0,1 1 0,-1 0 0,-1 0 0,1 1 0,-12-11 0,-16-19 0,2-5 0,-45-43 0,41 46 0,-74-84 0,77 81 0,26 33 0,0 0 0,0 1 0,0-1 0,-1 1 0,-9-7 0,-35-33 0,34 30 0,-38-21 0,33 19 0,-40-26 0,-11-10 0,55 42 0,1 0 0,-36-18 0,9 6 0,21 13 0,-2 0 0,1 1 0,-34-9 0,41 16 0,0 1 0,0 1 0,-1 0 0,1 1 0,-31 3 0,30-1 0,0 0 0,0-1 0,0-1 0,0-1 0,-20-5 0,12 1 0,-46-4 0,-11-3 0,52 9-43,0 0 0,0 2-1,-52 3 1,35 0-1149,28-1-5634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02:34:17.0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1423 45 24575,'-106'-2'0,"-116"5"0,210-1 0,0 1 0,0 0 0,0 1 0,0 0 0,1 1 0,0 0 0,-11 7 0,-41 17 0,13-7 0,39-16 0,0 0 0,-1-1 0,-17 5 0,5-4 0,1 1 0,1 2 0,-1 0 0,1 1 0,1 2 0,-22 14 0,-123 64 0,158-85 0,-25 15 0,1 1 0,-45 38 0,13-5 0,46-36 0,1 0 0,1 1 0,1 1 0,-22 38 0,-6 7 0,38-58 0,0 0 0,0 1 0,1 0 0,-1 0 0,2 0 0,-1 0 0,1 1 0,1-1 0,0 1 0,-3 15 0,3-14 0,-1 1 0,0 0 0,-1-1 0,-5 12 0,5-13 0,0 0 0,0 0 0,1 0 0,1 0 0,0 1 0,-2 11 0,-7 76 0,5-56 0,0 54 0,6 791 0,1-872 0,1 0 0,0-1 0,1 1 0,0-1 0,9 22 0,-6-19 0,-1 1 0,0-1 0,1 20 0,-3-20 0,1 0 0,0 0 0,9 23 0,-8-25 0,0 0 0,-1 1 0,0-1 0,2 26 0,-3-18 0,0 0 0,2-1 0,8 25 0,-6-23 0,-2 1 0,5 28 0,4 25 0,-5-35 0,-6-32 0,1 0 0,0-1 0,0 1 0,1-1 0,0 0 0,0-1 0,1 1 0,9 9 0,21 36 0,-31-44 0,0 1 0,1-2 0,0 1 0,0-1 0,1 0 0,0 0 0,1 0 0,11 9 0,30 16 0,10 10 0,-49-37 0,0 1 0,1-2 0,0 0 0,15 7 0,1 0 0,28 11 0,-42-20 0,0 1 0,-1 1 0,0 0 0,21 14 0,-22-13 0,1 0 0,0-1 0,0 0 0,1-1 0,0 0 0,15 3 0,18 7 0,47 13 0,-58-19 0,39 15 0,-53-16 0,42 9 0,16 5 0,-61-16 0,0-2 0,0 0 0,1 0 0,-1-2 0,0-1 0,21 0 0,17 2 0,-37-1 0,0 1 0,0 2 0,23 7 0,-26-6 0,1-2 0,-1 1 0,1-2 0,28 2 0,352-6 0,-379 0 0,-1-1 0,32-7 0,-30 5 0,0 1 0,22-2 0,2 5 0,-16 0 0,0-1 0,0-1 0,0-1 0,-1-1 0,33-10 0,-37 8 0,0 1 0,1 1 0,38-2 0,-30 4 0,-12-1 0,0-1 0,0-1 0,0 0 0,25-12 0,-26 9 0,1 2 0,-1 0 0,1 1 0,22-3 0,-14 3 0,-1 0 0,35-12 0,12-3 0,-58 15 0,1 0 0,-1-1 0,24-12 0,-28 12 0,1 0 0,1 1 0,-1 0 0,1 1 0,0 0 0,14-2 0,-4 2 0,0-1 0,0-2 0,-1 0 0,28-13 0,-34 13 0,-11 5 0,-1-1 0,1 1 0,-1-1 0,0 0 0,0 0 0,0 0 0,0-1 0,-1 0 0,1 1 0,-1-1 0,0 0 0,0 0 0,-1-1 0,5-8 0,-3 6 0,1-1 0,0 0 0,10-11 0,-11 14 0,0 0 0,0 0 0,-1-1 0,1 1 0,-1-1 0,-1 0 0,1 0 0,-1 0 0,0 0 0,-1-1 0,1 1 0,-1 0 0,0-8 0,1-14 0,-5-50 0,1 27 0,2 40 0,0-19 0,-1-1 0,-2 1 0,-8-41 0,4 37 0,5 22 0,0 0 0,-2 0 0,1 0 0,-1 0 0,-11-19 0,-33-62 0,43 82 0,1 0 0,-1-1 0,2 0 0,0 1 0,0-2 0,0-11 0,-4-12 0,1-4 0,2-1 0,2 1 0,4-68 0,1 19 0,-3-470 0,-2 539 0,0 0 0,-8-35 0,0 10 0,-13-72 0,20 107 0,0 0 0,0 0 0,-1 0 0,0 1 0,0-1 0,-12-16 0,-14-32 0,22 36 0,-1 0 0,-1 1 0,0 1 0,-2 0 0,0 0 0,-28-33 0,-7-7 0,32 40 0,-1 0 0,-1 0 0,-27-24 0,-154-108 0,173 134 0,-2 2 0,-1 1 0,0 1 0,-50-17 0,-87-37 0,49 22 0,59 28 0,45 16 0,0-1 0,0-1 0,-19-8 0,-1-3 0,-1 1 0,0 1 0,-54-12 0,-31-2 0,2 4 0,103 21 0,1-2 0,0 1 0,-20-10 0,21 8 0,0 1 0,0 0 0,0 0 0,-18-2 0,-2 1 0,-48-15 0,-19-4 0,24 6-1365,57 16-5461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A1FFFC-5468-4744-AFD1-0FBF48FE5E28}" type="datetimeFigureOut">
              <a:rPr lang="zh-CN" altLang="en-US" smtClean="0"/>
              <a:t>2022/6/20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52A08D-4ED2-4D17-9AA1-F962AAFC76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240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CE8A8-FCC5-4072-9243-185412C781B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659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3">
            <a:extLst>
              <a:ext uri="{FF2B5EF4-FFF2-40B4-BE49-F238E27FC236}">
                <a16:creationId xmlns:a16="http://schemas.microsoft.com/office/drawing/2014/main" id="{3E1D4CC2-962C-3D2B-E725-DF8BC9DE7424}"/>
              </a:ext>
            </a:extLst>
          </p:cNvPr>
          <p:cNvCxnSpPr/>
          <p:nvPr userDrawn="1"/>
        </p:nvCxnSpPr>
        <p:spPr>
          <a:xfrm>
            <a:off x="-16432" y="896984"/>
            <a:ext cx="12192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982C52-487D-86B2-5BA1-CC8995EEEF05}"/>
              </a:ext>
            </a:extLst>
          </p:cNvPr>
          <p:cNvGrpSpPr/>
          <p:nvPr userDrawn="1"/>
        </p:nvGrpSpPr>
        <p:grpSpPr>
          <a:xfrm>
            <a:off x="238492" y="374470"/>
            <a:ext cx="311525" cy="522514"/>
            <a:chOff x="0" y="284389"/>
            <a:chExt cx="1644481" cy="529772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45A0FD7-402B-EB4D-318C-71DC5A2544C8}"/>
                </a:ext>
              </a:extLst>
            </p:cNvPr>
            <p:cNvSpPr/>
            <p:nvPr/>
          </p:nvSpPr>
          <p:spPr>
            <a:xfrm>
              <a:off x="0" y="284389"/>
              <a:ext cx="1644481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72C7969-115C-A580-65B0-BAE9A9D16A94}"/>
                </a:ext>
              </a:extLst>
            </p:cNvPr>
            <p:cNvSpPr/>
            <p:nvPr/>
          </p:nvSpPr>
          <p:spPr>
            <a:xfrm>
              <a:off x="1556250" y="284389"/>
              <a:ext cx="88231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5256E956-2F2D-213A-BD29-42037F22AC9A}"/>
              </a:ext>
            </a:extLst>
          </p:cNvPr>
          <p:cNvSpPr/>
          <p:nvPr userDrawn="1"/>
        </p:nvSpPr>
        <p:spPr>
          <a:xfrm>
            <a:off x="11715403" y="6239216"/>
            <a:ext cx="476597" cy="3973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65968" y="6282339"/>
            <a:ext cx="609601" cy="311081"/>
          </a:xfrm>
        </p:spPr>
        <p:txBody>
          <a:bodyPr/>
          <a:lstStyle>
            <a:lvl1pPr>
              <a:defRPr sz="16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E81B5AC-3E22-4501-8AF7-3CA1945CE52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8A168CB4-73E9-0A4E-3AA8-A53FE852C9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8439" y="311214"/>
            <a:ext cx="9829717" cy="649026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BC1993E5-2316-A04D-5CAA-B003BEBF9C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8440" y="1354139"/>
            <a:ext cx="7304617" cy="2930525"/>
          </a:xfrm>
        </p:spPr>
        <p:txBody>
          <a:bodyPr>
            <a:normAutofit/>
          </a:bodyPr>
          <a:lstStyle>
            <a:lvl1pPr marL="228600" indent="-228600">
              <a:buClr>
                <a:srgbClr val="0070C0"/>
              </a:buClr>
              <a:buFont typeface="Wingdings" pitchFamily="2" charset="2"/>
              <a:buChar char="Ø"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Arial" panose="020B0604020202020204" pitchFamily="34" charset="0"/>
              <a:buChar char="•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31044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3">
            <a:extLst>
              <a:ext uri="{FF2B5EF4-FFF2-40B4-BE49-F238E27FC236}">
                <a16:creationId xmlns:a16="http://schemas.microsoft.com/office/drawing/2014/main" id="{3E1D4CC2-962C-3D2B-E725-DF8BC9DE7424}"/>
              </a:ext>
            </a:extLst>
          </p:cNvPr>
          <p:cNvCxnSpPr/>
          <p:nvPr userDrawn="1"/>
        </p:nvCxnSpPr>
        <p:spPr>
          <a:xfrm>
            <a:off x="-16432" y="896984"/>
            <a:ext cx="12192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982C52-487D-86B2-5BA1-CC8995EEEF05}"/>
              </a:ext>
            </a:extLst>
          </p:cNvPr>
          <p:cNvGrpSpPr/>
          <p:nvPr userDrawn="1"/>
        </p:nvGrpSpPr>
        <p:grpSpPr>
          <a:xfrm>
            <a:off x="238492" y="374470"/>
            <a:ext cx="311525" cy="522514"/>
            <a:chOff x="0" y="284389"/>
            <a:chExt cx="1644481" cy="529772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45A0FD7-402B-EB4D-318C-71DC5A2544C8}"/>
                </a:ext>
              </a:extLst>
            </p:cNvPr>
            <p:cNvSpPr/>
            <p:nvPr/>
          </p:nvSpPr>
          <p:spPr>
            <a:xfrm>
              <a:off x="0" y="284389"/>
              <a:ext cx="1644481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72C7969-115C-A580-65B0-BAE9A9D16A94}"/>
                </a:ext>
              </a:extLst>
            </p:cNvPr>
            <p:cNvSpPr/>
            <p:nvPr/>
          </p:nvSpPr>
          <p:spPr>
            <a:xfrm>
              <a:off x="1556250" y="284389"/>
              <a:ext cx="88231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5256E956-2F2D-213A-BD29-42037F22AC9A}"/>
              </a:ext>
            </a:extLst>
          </p:cNvPr>
          <p:cNvSpPr/>
          <p:nvPr userDrawn="1"/>
        </p:nvSpPr>
        <p:spPr>
          <a:xfrm>
            <a:off x="11715403" y="6239216"/>
            <a:ext cx="476597" cy="3973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65968" y="6282339"/>
            <a:ext cx="609601" cy="311081"/>
          </a:xfrm>
        </p:spPr>
        <p:txBody>
          <a:bodyPr/>
          <a:lstStyle>
            <a:lvl1pPr>
              <a:defRPr sz="16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E81B5AC-3E22-4501-8AF7-3CA1945CE52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8A168CB4-73E9-0A4E-3AA8-A53FE852C9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8439" y="311214"/>
            <a:ext cx="9829717" cy="649026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BC1993E5-2316-A04D-5CAA-B003BEBF9C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8440" y="1354139"/>
            <a:ext cx="7304617" cy="2930525"/>
          </a:xfrm>
        </p:spPr>
        <p:txBody>
          <a:bodyPr>
            <a:normAutofit/>
          </a:bodyPr>
          <a:lstStyle>
            <a:lvl1pPr marL="228600" indent="-228600">
              <a:buClr>
                <a:srgbClr val="0070C0"/>
              </a:buClr>
              <a:buFont typeface="Wingdings" pitchFamily="2" charset="2"/>
              <a:buChar char="Ø"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Arial" panose="020B0604020202020204" pitchFamily="34" charset="0"/>
              <a:buChar char="•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0434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2022/6/20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customXml" Target="../ink/ink6.xml"/><Relationship Id="rId18" Type="http://schemas.openxmlformats.org/officeDocument/2006/relationships/image" Target="../media/image170.png"/><Relationship Id="rId3" Type="http://schemas.openxmlformats.org/officeDocument/2006/relationships/image" Target="../media/image2.jpeg"/><Relationship Id="rId21" Type="http://schemas.openxmlformats.org/officeDocument/2006/relationships/customXml" Target="../ink/ink10.xml"/><Relationship Id="rId7" Type="http://schemas.openxmlformats.org/officeDocument/2006/relationships/image" Target="../media/image120.png"/><Relationship Id="rId12" Type="http://schemas.openxmlformats.org/officeDocument/2006/relationships/image" Target="../media/image140.png"/><Relationship Id="rId17" Type="http://schemas.openxmlformats.org/officeDocument/2006/relationships/customXml" Target="../ink/ink8.xml"/><Relationship Id="rId2" Type="http://schemas.openxmlformats.org/officeDocument/2006/relationships/image" Target="../media/image20.png"/><Relationship Id="rId16" Type="http://schemas.openxmlformats.org/officeDocument/2006/relationships/image" Target="../media/image160.png"/><Relationship Id="rId20" Type="http://schemas.openxmlformats.org/officeDocument/2006/relationships/image" Target="../media/image180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2.xml"/><Relationship Id="rId11" Type="http://schemas.openxmlformats.org/officeDocument/2006/relationships/customXml" Target="../ink/ink5.xml"/><Relationship Id="rId5" Type="http://schemas.openxmlformats.org/officeDocument/2006/relationships/image" Target="../media/image118.png"/><Relationship Id="rId15" Type="http://schemas.openxmlformats.org/officeDocument/2006/relationships/customXml" Target="../ink/ink7.xml"/><Relationship Id="rId10" Type="http://schemas.openxmlformats.org/officeDocument/2006/relationships/image" Target="../media/image130.png"/><Relationship Id="rId19" Type="http://schemas.openxmlformats.org/officeDocument/2006/relationships/customXml" Target="../ink/ink9.xml"/><Relationship Id="rId4" Type="http://schemas.openxmlformats.org/officeDocument/2006/relationships/customXml" Target="../ink/ink1.xml"/><Relationship Id="rId9" Type="http://schemas.openxmlformats.org/officeDocument/2006/relationships/customXml" Target="../ink/ink4.xml"/><Relationship Id="rId14" Type="http://schemas.openxmlformats.org/officeDocument/2006/relationships/image" Target="../media/image150.png"/><Relationship Id="rId22" Type="http://schemas.openxmlformats.org/officeDocument/2006/relationships/image" Target="../media/image19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jpeg"/><Relationship Id="rId7" Type="http://schemas.openxmlformats.org/officeDocument/2006/relationships/image" Target="../media/image32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9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svg"/><Relationship Id="rId9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3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customXml" Target="../ink/ink1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0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6.png"/><Relationship Id="rId4" Type="http://schemas.openxmlformats.org/officeDocument/2006/relationships/customXml" Target="../ink/ink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7.png"/><Relationship Id="rId3" Type="http://schemas.openxmlformats.org/officeDocument/2006/relationships/image" Target="../media/image870.png"/><Relationship Id="rId7" Type="http://schemas.openxmlformats.org/officeDocument/2006/relationships/image" Target="../media/image94.png"/><Relationship Id="rId12" Type="http://schemas.openxmlformats.org/officeDocument/2006/relationships/image" Target="../media/image96.png"/><Relationship Id="rId17" Type="http://schemas.openxmlformats.org/officeDocument/2006/relationships/image" Target="../media/image100.png"/><Relationship Id="rId2" Type="http://schemas.openxmlformats.org/officeDocument/2006/relationships/image" Target="../media/image2.jpeg"/><Relationship Id="rId16" Type="http://schemas.openxmlformats.org/officeDocument/2006/relationships/customXml" Target="../ink/ink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3.png"/><Relationship Id="rId11" Type="http://schemas.openxmlformats.org/officeDocument/2006/relationships/image" Target="../media/image950.png"/><Relationship Id="rId5" Type="http://schemas.openxmlformats.org/officeDocument/2006/relationships/image" Target="../media/image92.png"/><Relationship Id="rId15" Type="http://schemas.openxmlformats.org/officeDocument/2006/relationships/image" Target="../media/image99.png"/><Relationship Id="rId10" Type="http://schemas.openxmlformats.org/officeDocument/2006/relationships/image" Target="../media/image940.png"/><Relationship Id="rId4" Type="http://schemas.openxmlformats.org/officeDocument/2006/relationships/image" Target="../media/image91.png"/><Relationship Id="rId9" Type="http://schemas.openxmlformats.org/officeDocument/2006/relationships/image" Target="../media/image930.png"/><Relationship Id="rId14" Type="http://schemas.openxmlformats.org/officeDocument/2006/relationships/image" Target="../media/image9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2.png"/><Relationship Id="rId5" Type="http://schemas.openxmlformats.org/officeDocument/2006/relationships/customXml" Target="../ink/ink15.xml"/><Relationship Id="rId4" Type="http://schemas.openxmlformats.org/officeDocument/2006/relationships/image" Target="../media/image10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50.png"/><Relationship Id="rId4" Type="http://schemas.openxmlformats.org/officeDocument/2006/relationships/image" Target="../media/image11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references" TargetMode="External"/><Relationship Id="rId2" Type="http://schemas.openxmlformats.org/officeDocument/2006/relationships/hyperlink" Target="https://github.com/Joeyleerio/Weekly-Meeting/blob/master/papers(week9)/paper_list.md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en.wikipedia.org/wiki/Mathematical_logic" TargetMode="External"/><Relationship Id="rId7" Type="http://schemas.openxmlformats.org/officeDocument/2006/relationships/image" Target="../media/image11.png"/><Relationship Id="rId2" Type="http://schemas.openxmlformats.org/officeDocument/2006/relationships/hyperlink" Target="https://en.wikipedia.org/wiki/Semantics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2.jpeg"/><Relationship Id="rId4" Type="http://schemas.openxmlformats.org/officeDocument/2006/relationships/hyperlink" Target="https://en.wikipedia.org/wiki/Gottlob_Freg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24000" y="2138796"/>
            <a:ext cx="9144000" cy="2189018"/>
            <a:chOff x="-1524000" y="1708727"/>
            <a:chExt cx="12192000" cy="2918690"/>
          </a:xfrm>
        </p:grpSpPr>
        <p:sp>
          <p:nvSpPr>
            <p:cNvPr id="4" name="矩形 3"/>
            <p:cNvSpPr/>
            <p:nvPr/>
          </p:nvSpPr>
          <p:spPr>
            <a:xfrm>
              <a:off x="-1524000" y="1708727"/>
              <a:ext cx="12192000" cy="291869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8320" y="1841055"/>
              <a:ext cx="2573010" cy="2573005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47876" y="2202190"/>
            <a:ext cx="69608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An Introduction for Compositional Generalization in NLP</a:t>
            </a:r>
            <a:endParaRPr lang="zh-CN" altLang="en-US" sz="3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20244" y="3474062"/>
            <a:ext cx="3412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Presenter</a:t>
            </a: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Li Zhaoyi</a:t>
            </a:r>
            <a:endParaRPr lang="zh-CN" altLang="en-US" sz="1013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1" name="直接连接符 10"/>
          <p:cNvCxnSpPr>
            <a:cxnSpLocks/>
          </p:cNvCxnSpPr>
          <p:nvPr/>
        </p:nvCxnSpPr>
        <p:spPr>
          <a:xfrm>
            <a:off x="3713019" y="3194769"/>
            <a:ext cx="7024255" cy="1139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DDCB8A97-C9C1-4C5D-8911-DDAAD4A06BF7}"/>
              </a:ext>
            </a:extLst>
          </p:cNvPr>
          <p:cNvSpPr txBox="1"/>
          <p:nvPr/>
        </p:nvSpPr>
        <p:spPr>
          <a:xfrm>
            <a:off x="5520244" y="4983699"/>
            <a:ext cx="1986609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0070C0"/>
              </a:buClr>
            </a:pP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2022/6/7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F0EB0A1-DED0-4E3E-B2FE-B570FB857B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09" y="172714"/>
            <a:ext cx="2814094" cy="70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0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61AF2E-25D1-40E4-8BCA-1F108A205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Tasks &amp; Datasets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B30D5D-65A4-4DFE-BAD0-09807F8B1A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939" y="1019562"/>
            <a:ext cx="10569920" cy="897840"/>
          </a:xfrm>
        </p:spPr>
        <p:txBody>
          <a:bodyPr/>
          <a:lstStyle/>
          <a:p>
            <a:r>
              <a:rPr lang="en-US" altLang="zh-CN" dirty="0"/>
              <a:t>SCAN(ICML’18)</a:t>
            </a:r>
          </a:p>
          <a:p>
            <a:pPr marL="0" indent="0">
              <a:buNone/>
            </a:pPr>
            <a:r>
              <a:rPr lang="en-US" altLang="zh-CN" dirty="0"/>
              <a:t>SCAN : </a:t>
            </a:r>
            <a:r>
              <a:rPr lang="en-US" altLang="zh-CN" i="1" dirty="0">
                <a:solidFill>
                  <a:srgbClr val="000000"/>
                </a:solidFill>
                <a:effectLst/>
                <a:latin typeface="NimbusRomNo9L-Medi"/>
              </a:rPr>
              <a:t>S</a:t>
            </a:r>
            <a:r>
              <a:rPr lang="en-US" altLang="zh-CN" b="0" i="1" dirty="0">
                <a:solidFill>
                  <a:srgbClr val="000000"/>
                </a:solidFill>
                <a:effectLst/>
                <a:latin typeface="NimbusRomNo9L-Regu"/>
              </a:rPr>
              <a:t>implified version of the </a:t>
            </a:r>
            <a:r>
              <a:rPr lang="en-US" altLang="zh-CN" i="1" dirty="0">
                <a:solidFill>
                  <a:srgbClr val="000000"/>
                </a:solidFill>
                <a:effectLst/>
                <a:latin typeface="NimbusRomNo9L-Medi"/>
              </a:rPr>
              <a:t>C</a:t>
            </a:r>
            <a:r>
              <a:rPr lang="en-US" altLang="zh-CN" b="0" i="1" dirty="0">
                <a:solidFill>
                  <a:srgbClr val="000000"/>
                </a:solidFill>
                <a:effectLst/>
                <a:latin typeface="NimbusRomNo9L-Regu"/>
              </a:rPr>
              <a:t>ommon</a:t>
            </a:r>
            <a:r>
              <a:rPr lang="en-US" altLang="zh-CN" i="1" dirty="0">
                <a:solidFill>
                  <a:srgbClr val="000000"/>
                </a:solidFill>
                <a:effectLst/>
                <a:latin typeface="NimbusRomNo9L-Medi"/>
              </a:rPr>
              <a:t>A</a:t>
            </a:r>
            <a:r>
              <a:rPr lang="en-US" altLang="zh-CN" b="0" i="1" dirty="0">
                <a:solidFill>
                  <a:srgbClr val="000000"/>
                </a:solidFill>
                <a:effectLst/>
                <a:latin typeface="NimbusRomNo9L-Regu"/>
              </a:rPr>
              <a:t>I </a:t>
            </a:r>
            <a:r>
              <a:rPr lang="en-US" altLang="zh-CN" i="1" dirty="0">
                <a:solidFill>
                  <a:srgbClr val="000000"/>
                </a:solidFill>
                <a:effectLst/>
                <a:latin typeface="NimbusRomNo9L-Medi"/>
              </a:rPr>
              <a:t>N</a:t>
            </a:r>
            <a:r>
              <a:rPr lang="en-US" altLang="zh-CN" b="0" i="1" dirty="0">
                <a:solidFill>
                  <a:srgbClr val="000000"/>
                </a:solidFill>
                <a:effectLst/>
                <a:latin typeface="NimbusRomNo9L-Regu"/>
              </a:rPr>
              <a:t>avigation tasks</a:t>
            </a:r>
            <a:endParaRPr lang="zh-CN" altLang="en-US" b="0" i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B55FAF-EAAE-4975-B3B6-05E006947A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09" y="181103"/>
            <a:ext cx="2814094" cy="70834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7DDFD4B-2A3B-4889-BB5F-D22EE0F14B6A}"/>
              </a:ext>
            </a:extLst>
          </p:cNvPr>
          <p:cNvSpPr/>
          <p:nvPr/>
        </p:nvSpPr>
        <p:spPr>
          <a:xfrm>
            <a:off x="2439223" y="4519881"/>
            <a:ext cx="771788" cy="352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D8B276D1-7527-4283-8834-6EB1DDCC1A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9434139"/>
                  </p:ext>
                </p:extLst>
              </p:nvPr>
            </p:nvGraphicFramePr>
            <p:xfrm>
              <a:off x="72356" y="1800222"/>
              <a:ext cx="11611062" cy="4867348"/>
            </p:xfrm>
            <a:graphic>
              <a:graphicData uri="http://schemas.openxmlformats.org/drawingml/2006/table">
                <a:tbl>
                  <a:tblPr firstRow="1" bandRow="1">
                    <a:tableStyleId>{16D9F66E-5EB9-4882-86FB-DCBF35E3C3E4}</a:tableStyleId>
                  </a:tblPr>
                  <a:tblGrid>
                    <a:gridCol w="1519105">
                      <a:extLst>
                        <a:ext uri="{9D8B030D-6E8A-4147-A177-3AD203B41FA5}">
                          <a16:colId xmlns:a16="http://schemas.microsoft.com/office/drawing/2014/main" val="1043870312"/>
                        </a:ext>
                      </a:extLst>
                    </a:gridCol>
                    <a:gridCol w="7357145">
                      <a:extLst>
                        <a:ext uri="{9D8B030D-6E8A-4147-A177-3AD203B41FA5}">
                          <a16:colId xmlns:a16="http://schemas.microsoft.com/office/drawing/2014/main" val="3512240579"/>
                        </a:ext>
                      </a:extLst>
                    </a:gridCol>
                    <a:gridCol w="2734812">
                      <a:extLst>
                        <a:ext uri="{9D8B030D-6E8A-4147-A177-3AD203B41FA5}">
                          <a16:colId xmlns:a16="http://schemas.microsoft.com/office/drawing/2014/main" val="804985465"/>
                        </a:ext>
                      </a:extLst>
                    </a:gridCol>
                  </a:tblGrid>
                  <a:tr h="6086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split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training examples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testing examples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1962956"/>
                      </a:ext>
                    </a:extLst>
                  </a:tr>
                  <a:tr h="4182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/>
                            <a:t>random</a:t>
                          </a:r>
                          <a:endParaRPr lang="zh-CN" altLang="en-US" b="1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randomly split</a:t>
                          </a:r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randomly split</a:t>
                          </a:r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2766453"/>
                      </a:ext>
                    </a:extLst>
                  </a:tr>
                  <a:tr h="6086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/>
                            <a:t>jump </a:t>
                          </a:r>
                          <a:endParaRPr lang="zh-CN" altLang="en-US" b="1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@1</a:t>
                          </a:r>
                          <a:r>
                            <a:rPr lang="en-US" altLang="zh-CN" b="1" dirty="0">
                              <a:solidFill>
                                <a:srgbClr val="00B050"/>
                              </a:solidFill>
                            </a:rPr>
                            <a:t>:jump</a:t>
                          </a:r>
                          <a:r>
                            <a:rPr lang="en-US" altLang="zh-CN" b="1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zh-CN" altLang="en-US" b="1" dirty="0"/>
                            <a:t> </a:t>
                          </a:r>
                          <a:r>
                            <a:rPr lang="en-US" altLang="zh-CN" b="1" dirty="0">
                              <a:solidFill>
                                <a:srgbClr val="00B050"/>
                              </a:solidFill>
                            </a:rPr>
                            <a:t>JUMP</a:t>
                          </a:r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;</a:t>
                          </a:r>
                        </a:p>
                        <a:p>
                          <a:pPr algn="ctr"/>
                          <a:r>
                            <a:rPr lang="en-US" altLang="zh-CN" b="1" dirty="0"/>
                            <a:t>@2:</a:t>
                          </a:r>
                          <a:r>
                            <a:rPr lang="en-US" altLang="zh-CN" b="1" dirty="0">
                              <a:solidFill>
                                <a:srgbClr val="0070C0"/>
                              </a:solidFill>
                            </a:rPr>
                            <a:t>walk</a:t>
                          </a:r>
                          <a:r>
                            <a:rPr lang="en-US" altLang="zh-CN" b="1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zh-CN" altLang="en-US" b="1" dirty="0"/>
                            <a:t> </a:t>
                          </a:r>
                          <a:r>
                            <a:rPr lang="en-US" altLang="zh-CN" b="1" dirty="0">
                              <a:solidFill>
                                <a:srgbClr val="0070C0"/>
                              </a:solidFill>
                            </a:rPr>
                            <a:t>WALK</a:t>
                          </a:r>
                          <a:r>
                            <a:rPr lang="en-US" altLang="zh-CN" b="1" dirty="0"/>
                            <a:t>; </a:t>
                          </a:r>
                        </a:p>
                        <a:p>
                          <a:pPr algn="ctr"/>
                          <a:r>
                            <a:rPr lang="en-US" altLang="zh-CN" b="1" dirty="0"/>
                            <a:t>@3:</a:t>
                          </a:r>
                          <a:r>
                            <a:rPr lang="en-US" altLang="zh-CN" b="1" dirty="0">
                              <a:solidFill>
                                <a:srgbClr val="0070C0"/>
                              </a:solidFill>
                            </a:rPr>
                            <a:t>walk</a:t>
                          </a:r>
                          <a:r>
                            <a:rPr lang="en-US" altLang="zh-CN" b="1" dirty="0"/>
                            <a:t> </a:t>
                          </a:r>
                          <a:r>
                            <a:rPr lang="en-US" altLang="zh-CN" b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twice</a:t>
                          </a:r>
                          <a:r>
                            <a:rPr lang="en-US" altLang="zh-CN" b="1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zh-CN" altLang="en-US" b="1" dirty="0"/>
                            <a:t> </a:t>
                          </a:r>
                          <a:r>
                            <a:rPr lang="en-US" altLang="zh-CN" b="1" dirty="0">
                              <a:solidFill>
                                <a:srgbClr val="0070C0"/>
                              </a:solidFill>
                            </a:rPr>
                            <a:t>WALK WALK</a:t>
                          </a:r>
                          <a:r>
                            <a:rPr lang="en-US" altLang="zh-CN" b="1" dirty="0"/>
                            <a:t>;</a:t>
                          </a:r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1" dirty="0">
                              <a:solidFill>
                                <a:srgbClr val="00B050"/>
                              </a:solidFill>
                            </a:rPr>
                            <a:t>jump</a:t>
                          </a:r>
                          <a:r>
                            <a:rPr lang="en-US" altLang="zh-CN" b="1" dirty="0"/>
                            <a:t> </a:t>
                          </a:r>
                          <a:r>
                            <a:rPr lang="en-US" altLang="zh-CN" b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twice</a:t>
                          </a:r>
                          <a:r>
                            <a:rPr lang="en-US" altLang="zh-CN" b="1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zh-CN" altLang="en-US" b="1" dirty="0"/>
                            <a:t> </a:t>
                          </a:r>
                          <a:r>
                            <a:rPr lang="en-US" altLang="zh-CN" b="1" dirty="0"/>
                            <a:t>?</a:t>
                          </a:r>
                          <a:endParaRPr lang="zh-CN" altLang="en-US" b="1" dirty="0"/>
                        </a:p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5746029"/>
                      </a:ext>
                    </a:extLst>
                  </a:tr>
                  <a:tr h="6086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/>
                            <a:t>around right</a:t>
                          </a:r>
                          <a:endParaRPr lang="zh-CN" altLang="en-US" b="1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@1:run opposite </a:t>
                          </a:r>
                          <a:r>
                            <a:rPr lang="en-US" altLang="zh-CN" b="1" dirty="0">
                              <a:solidFill>
                                <a:srgbClr val="00B050"/>
                              </a:solidFill>
                            </a:rPr>
                            <a:t>right</a:t>
                          </a:r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zh-CN" altLang="en-US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b="1" baseline="0" dirty="0">
                              <a:solidFill>
                                <a:srgbClr val="00B050"/>
                              </a:solidFill>
                            </a:rPr>
                            <a:t>RTURN RTURN </a:t>
                          </a:r>
                          <a:r>
                            <a:rPr lang="en-US" altLang="zh-CN" b="1" baseline="0" dirty="0"/>
                            <a:t>RUN;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1" baseline="0" dirty="0"/>
                            <a:t>@2:jump </a:t>
                          </a:r>
                          <a:r>
                            <a:rPr lang="en-US" altLang="zh-CN" b="1" baseline="0" dirty="0">
                              <a:solidFill>
                                <a:srgbClr val="00B050"/>
                              </a:solidFill>
                            </a:rPr>
                            <a:t>right</a:t>
                          </a:r>
                          <a:r>
                            <a:rPr lang="en-US" altLang="zh-CN" b="1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altLang="zh-CN" b="1" baseline="0" dirty="0"/>
                            <a:t> </a:t>
                          </a:r>
                          <a:r>
                            <a:rPr lang="en-US" altLang="zh-CN" b="1" baseline="0" dirty="0">
                              <a:solidFill>
                                <a:srgbClr val="00B050"/>
                              </a:solidFill>
                            </a:rPr>
                            <a:t>RTURN</a:t>
                          </a:r>
                          <a:r>
                            <a:rPr lang="en-US" altLang="zh-CN" b="1" baseline="0" dirty="0"/>
                            <a:t> JUMP;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1" baseline="0" dirty="0"/>
                            <a:t>@3:walk </a:t>
                          </a:r>
                          <a:r>
                            <a:rPr lang="en-US" altLang="zh-CN" b="1" baseline="0" dirty="0">
                              <a:solidFill>
                                <a:srgbClr val="0070C0"/>
                              </a:solidFill>
                            </a:rPr>
                            <a:t>left</a:t>
                          </a:r>
                          <a:r>
                            <a:rPr lang="en-US" altLang="zh-CN" b="1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altLang="zh-CN" b="1" baseline="0" dirty="0"/>
                            <a:t> </a:t>
                          </a:r>
                          <a:r>
                            <a:rPr lang="en-US" altLang="zh-CN" b="1" baseline="0" dirty="0">
                              <a:solidFill>
                                <a:srgbClr val="0070C0"/>
                              </a:solidFill>
                            </a:rPr>
                            <a:t>LTURN</a:t>
                          </a:r>
                          <a:r>
                            <a:rPr lang="en-US" altLang="zh-CN" b="1" baseline="0" dirty="0"/>
                            <a:t> WALK;</a:t>
                          </a:r>
                        </a:p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@3:jump</a:t>
                          </a:r>
                          <a:r>
                            <a:rPr lang="en-US" altLang="zh-CN" b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 around </a:t>
                          </a:r>
                          <a:r>
                            <a:rPr lang="en-US" altLang="zh-CN" b="1" dirty="0">
                              <a:solidFill>
                                <a:srgbClr val="0070C0"/>
                              </a:solidFill>
                            </a:rPr>
                            <a:t>left</a:t>
                          </a:r>
                          <a:r>
                            <a:rPr lang="en-US" altLang="zh-CN" b="1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zh-CN" altLang="en-US" b="1" dirty="0"/>
                            <a:t> </a:t>
                          </a:r>
                          <a:r>
                            <a:rPr lang="en-US" altLang="zh-CN" b="1" dirty="0">
                              <a:solidFill>
                                <a:srgbClr val="0070C0"/>
                              </a:solidFill>
                            </a:rPr>
                            <a:t>LTURN</a:t>
                          </a:r>
                          <a:r>
                            <a:rPr lang="en-US" altLang="zh-CN" b="1" baseline="0" dirty="0">
                              <a:solidFill>
                                <a:srgbClr val="0070C0"/>
                              </a:solidFill>
                            </a:rPr>
                            <a:t> </a:t>
                          </a:r>
                          <a:r>
                            <a:rPr lang="en-US" altLang="zh-CN" b="1" baseline="0" dirty="0"/>
                            <a:t>JUMP </a:t>
                          </a:r>
                          <a:r>
                            <a:rPr lang="en-US" altLang="zh-CN" b="1" dirty="0">
                              <a:solidFill>
                                <a:srgbClr val="0070C0"/>
                              </a:solidFill>
                            </a:rPr>
                            <a:t>LTURN</a:t>
                          </a:r>
                          <a:r>
                            <a:rPr lang="en-US" altLang="zh-CN" b="1" baseline="0" dirty="0">
                              <a:solidFill>
                                <a:srgbClr val="0070C0"/>
                              </a:solidFill>
                            </a:rPr>
                            <a:t> </a:t>
                          </a:r>
                          <a:r>
                            <a:rPr lang="en-US" altLang="zh-CN" b="1" baseline="0" dirty="0"/>
                            <a:t>JUMP </a:t>
                          </a:r>
                          <a:r>
                            <a:rPr lang="en-US" altLang="zh-CN" b="1" dirty="0">
                              <a:solidFill>
                                <a:srgbClr val="0070C0"/>
                              </a:solidFill>
                            </a:rPr>
                            <a:t>LTURN </a:t>
                          </a:r>
                          <a:r>
                            <a:rPr lang="en-US" altLang="zh-CN" b="1" baseline="0" dirty="0"/>
                            <a:t>JUMP </a:t>
                          </a:r>
                          <a:r>
                            <a:rPr lang="en-US" altLang="zh-CN" b="1" dirty="0">
                              <a:solidFill>
                                <a:srgbClr val="0070C0"/>
                              </a:solidFill>
                            </a:rPr>
                            <a:t>LTURN </a:t>
                          </a:r>
                          <a:r>
                            <a:rPr lang="en-US" altLang="zh-CN" b="1" baseline="0" dirty="0"/>
                            <a:t>JUMP;</a:t>
                          </a:r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jump</a:t>
                          </a:r>
                          <a:r>
                            <a:rPr lang="en-US" altLang="zh-CN" b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 around </a:t>
                          </a:r>
                          <a:r>
                            <a:rPr lang="en-US" altLang="zh-CN" b="1" dirty="0">
                              <a:solidFill>
                                <a:srgbClr val="00B050"/>
                              </a:solidFill>
                            </a:rPr>
                            <a:t>right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zh-CN" altLang="en-US" b="1" dirty="0"/>
                            <a:t> </a:t>
                          </a:r>
                          <a:r>
                            <a:rPr lang="en-US" altLang="zh-CN" b="1" dirty="0"/>
                            <a:t>?</a:t>
                          </a:r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3725800"/>
                      </a:ext>
                    </a:extLst>
                  </a:tr>
                  <a:tr h="6086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/>
                            <a:t>length</a:t>
                          </a:r>
                          <a:endParaRPr lang="zh-CN" altLang="en-US" b="1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@1:run </a:t>
                          </a:r>
                          <a:r>
                            <a:rPr lang="en-US" altLang="zh-CN" b="1" dirty="0">
                              <a:solidFill>
                                <a:srgbClr val="7030A0"/>
                              </a:solidFill>
                            </a:rPr>
                            <a:t>opposite right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zh-CN" altLang="en-US" b="1" dirty="0"/>
                            <a:t> </a:t>
                          </a:r>
                          <a:r>
                            <a:rPr lang="en-US" altLang="zh-CN" b="1" dirty="0"/>
                            <a:t>RTURN RTURN RUN;</a:t>
                          </a:r>
                        </a:p>
                        <a:p>
                          <a:pPr algn="ctr"/>
                          <a:r>
                            <a:rPr lang="en-US" altLang="zh-CN" b="1" dirty="0"/>
                            <a:t>@2:walk </a:t>
                          </a:r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twice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zh-CN" altLang="en-US" b="1" dirty="0"/>
                            <a:t> </a:t>
                          </a:r>
                          <a:r>
                            <a:rPr lang="en-US" altLang="zh-CN" b="1" dirty="0"/>
                            <a:t>WALK WALK;</a:t>
                          </a:r>
                        </a:p>
                        <a:p>
                          <a:pPr algn="ctr"/>
                          <a:r>
                            <a:rPr lang="en-US" altLang="zh-CN" b="1" dirty="0"/>
                            <a:t>@3:walk and jump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zh-CN" altLang="en-US" b="1" dirty="0"/>
                            <a:t> </a:t>
                          </a:r>
                          <a:r>
                            <a:rPr lang="en-US" altLang="zh-CN" b="1" dirty="0"/>
                            <a:t>WALK</a:t>
                          </a:r>
                          <a:r>
                            <a:rPr lang="en-US" altLang="zh-CN" b="1" baseline="0" dirty="0"/>
                            <a:t> JUMP;</a:t>
                          </a:r>
                        </a:p>
                        <a:p>
                          <a:pPr algn="ctr"/>
                          <a:r>
                            <a:rPr lang="en-US" altLang="zh-CN" b="1" baseline="0" dirty="0"/>
                            <a:t>@4:look </a:t>
                          </a:r>
                          <a:r>
                            <a:rPr lang="en-US" altLang="zh-CN" b="1" baseline="0" dirty="0">
                              <a:solidFill>
                                <a:srgbClr val="00B050"/>
                              </a:solidFill>
                            </a:rPr>
                            <a:t>thrice</a:t>
                          </a:r>
                          <a:r>
                            <a:rPr lang="en-US" altLang="zh-CN" b="1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zh-CN" altLang="en-US" b="1" dirty="0"/>
                            <a:t> </a:t>
                          </a:r>
                          <a:r>
                            <a:rPr lang="en-US" altLang="zh-CN" b="1" dirty="0"/>
                            <a:t>LOOK LOOK LOOK</a:t>
                          </a:r>
                          <a:r>
                            <a:rPr lang="en-US" altLang="zh-CN" b="1" baseline="0" dirty="0"/>
                            <a:t> LOOK;</a:t>
                          </a:r>
                        </a:p>
                        <a:p>
                          <a:pPr algn="ctr"/>
                          <a:r>
                            <a:rPr lang="en-US" altLang="zh-CN" b="1" baseline="0" dirty="0"/>
                            <a:t>@5:</a:t>
                          </a:r>
                          <a:r>
                            <a:rPr lang="en-US" altLang="zh-CN" b="1" baseline="0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jump around right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altLang="zh-CN" b="1" dirty="0"/>
                            <a:t> ……;(</a:t>
                          </a:r>
                          <a:r>
                            <a:rPr lang="en-US" altLang="zh-CN" b="1" dirty="0">
                              <a:solidFill>
                                <a:srgbClr val="0070C0"/>
                              </a:solidFill>
                            </a:rPr>
                            <a:t>action seq length</a:t>
                          </a:r>
                          <a:r>
                            <a:rPr lang="en-US" altLang="zh-CN" b="1" baseline="0" dirty="0">
                              <a:solidFill>
                                <a:srgbClr val="0070C0"/>
                              </a:solidFill>
                            </a:rPr>
                            <a:t> &lt; 24</a:t>
                          </a:r>
                          <a:r>
                            <a:rPr lang="en-US" altLang="zh-CN" b="1" dirty="0"/>
                            <a:t>)</a:t>
                          </a:r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jump around right </a:t>
                          </a:r>
                          <a:r>
                            <a:rPr lang="en-US" altLang="zh-CN" b="1" dirty="0">
                              <a:solidFill>
                                <a:srgbClr val="00B050"/>
                              </a:solidFill>
                            </a:rPr>
                            <a:t>thrice</a:t>
                          </a:r>
                          <a:r>
                            <a:rPr lang="en-US" altLang="zh-CN" b="1" dirty="0"/>
                            <a:t> and look </a:t>
                          </a:r>
                          <a:r>
                            <a:rPr lang="en-US" altLang="zh-CN" b="1" dirty="0">
                              <a:solidFill>
                                <a:srgbClr val="7030A0"/>
                              </a:solidFill>
                            </a:rPr>
                            <a:t>opposite right </a:t>
                          </a:r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twice</a:t>
                          </a:r>
                          <a:r>
                            <a:rPr lang="en-US" altLang="zh-CN" b="1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zh-CN" altLang="en-US" b="1" dirty="0"/>
                            <a:t> </a:t>
                          </a:r>
                          <a:r>
                            <a:rPr lang="en-US" altLang="zh-CN" b="1" dirty="0"/>
                            <a:t>?</a:t>
                          </a:r>
                        </a:p>
                        <a:p>
                          <a:pPr algn="ctr"/>
                          <a:r>
                            <a:rPr lang="en-US" altLang="zh-CN" b="1" dirty="0"/>
                            <a:t>(</a:t>
                          </a:r>
                          <a:r>
                            <a:rPr lang="en-US" altLang="zh-CN" b="1" dirty="0">
                              <a:solidFill>
                                <a:srgbClr val="0070C0"/>
                              </a:solidFill>
                            </a:rPr>
                            <a:t>action seq length &gt;= 24</a:t>
                          </a:r>
                          <a:r>
                            <a:rPr lang="en-US" altLang="zh-CN" b="1" dirty="0"/>
                            <a:t>)</a:t>
                          </a:r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83032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D8B276D1-7527-4283-8834-6EB1DDCC1A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9434139"/>
                  </p:ext>
                </p:extLst>
              </p:nvPr>
            </p:nvGraphicFramePr>
            <p:xfrm>
              <a:off x="72356" y="1800222"/>
              <a:ext cx="11611062" cy="4867348"/>
            </p:xfrm>
            <a:graphic>
              <a:graphicData uri="http://schemas.openxmlformats.org/drawingml/2006/table">
                <a:tbl>
                  <a:tblPr firstRow="1" bandRow="1">
                    <a:tableStyleId>{16D9F66E-5EB9-4882-86FB-DCBF35E3C3E4}</a:tableStyleId>
                  </a:tblPr>
                  <a:tblGrid>
                    <a:gridCol w="1519105">
                      <a:extLst>
                        <a:ext uri="{9D8B030D-6E8A-4147-A177-3AD203B41FA5}">
                          <a16:colId xmlns:a16="http://schemas.microsoft.com/office/drawing/2014/main" val="1043870312"/>
                        </a:ext>
                      </a:extLst>
                    </a:gridCol>
                    <a:gridCol w="7357145">
                      <a:extLst>
                        <a:ext uri="{9D8B030D-6E8A-4147-A177-3AD203B41FA5}">
                          <a16:colId xmlns:a16="http://schemas.microsoft.com/office/drawing/2014/main" val="3512240579"/>
                        </a:ext>
                      </a:extLst>
                    </a:gridCol>
                    <a:gridCol w="2734812">
                      <a:extLst>
                        <a:ext uri="{9D8B030D-6E8A-4147-A177-3AD203B41FA5}">
                          <a16:colId xmlns:a16="http://schemas.microsoft.com/office/drawing/2014/main" val="804985465"/>
                        </a:ext>
                      </a:extLst>
                    </a:gridCol>
                  </a:tblGrid>
                  <a:tr h="6086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split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training examples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testing examples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1962956"/>
                      </a:ext>
                    </a:extLst>
                  </a:tr>
                  <a:tr h="4182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/>
                            <a:t>random</a:t>
                          </a:r>
                          <a:endParaRPr lang="zh-CN" altLang="en-US" b="1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randomly split</a:t>
                          </a:r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randomly split</a:t>
                          </a:r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2766453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/>
                            <a:t>jump </a:t>
                          </a:r>
                          <a:endParaRPr lang="zh-CN" altLang="en-US" b="1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695" t="-116000" r="-37334" b="-3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4722" t="-116000" r="-445" b="-3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5746029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/>
                            <a:t>around right</a:t>
                          </a:r>
                          <a:endParaRPr lang="zh-CN" altLang="en-US" b="1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695" t="-135000" r="-37334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4722" t="-135000" r="-445" b="-1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3725800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/>
                            <a:t>length</a:t>
                          </a:r>
                          <a:endParaRPr lang="zh-CN" altLang="en-US" b="1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695" t="-235000" r="-37334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4722" t="-235000" r="-445" b="-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830321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B7C21A32-1155-4CC6-8F40-C736D0E7CA6E}"/>
              </a:ext>
            </a:extLst>
          </p:cNvPr>
          <p:cNvSpPr/>
          <p:nvPr/>
        </p:nvSpPr>
        <p:spPr>
          <a:xfrm>
            <a:off x="9380864" y="4287911"/>
            <a:ext cx="1633880" cy="4639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Systematicity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F59B618B-EA8A-4E44-A266-0660853A9315}"/>
              </a:ext>
            </a:extLst>
          </p:cNvPr>
          <p:cNvSpPr/>
          <p:nvPr/>
        </p:nvSpPr>
        <p:spPr>
          <a:xfrm>
            <a:off x="9100289" y="3197030"/>
            <a:ext cx="1914455" cy="4639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Prim Application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1D0CB2C5-763C-4978-8004-038B0BC7AB07}"/>
              </a:ext>
            </a:extLst>
          </p:cNvPr>
          <p:cNvSpPr/>
          <p:nvPr/>
        </p:nvSpPr>
        <p:spPr>
          <a:xfrm>
            <a:off x="7527229" y="5689691"/>
            <a:ext cx="1633880" cy="4639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Productivity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7F30D0E2-5C0E-48FB-AC48-19B7157B5CAB}"/>
              </a:ext>
            </a:extLst>
          </p:cNvPr>
          <p:cNvSpPr/>
          <p:nvPr/>
        </p:nvSpPr>
        <p:spPr>
          <a:xfrm>
            <a:off x="1354924" y="2451108"/>
            <a:ext cx="2504011" cy="3523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identical distribution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434ADD5-B99E-4635-8B94-0B66DD30BDEE}"/>
              </a:ext>
            </a:extLst>
          </p:cNvPr>
          <p:cNvSpPr/>
          <p:nvPr/>
        </p:nvSpPr>
        <p:spPr>
          <a:xfrm>
            <a:off x="9496338" y="2902590"/>
            <a:ext cx="612396" cy="25319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AA08C1D-97C0-4DDA-BE8A-5428C23B8F10}"/>
              </a:ext>
            </a:extLst>
          </p:cNvPr>
          <p:cNvSpPr/>
          <p:nvPr/>
        </p:nvSpPr>
        <p:spPr>
          <a:xfrm>
            <a:off x="9802536" y="3796286"/>
            <a:ext cx="1212208" cy="28031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94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61AF2E-25D1-40E4-8BCA-1F108A205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Tasks &amp; Datasets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B30D5D-65A4-4DFE-BAD0-09807F8B1A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8440" y="1354139"/>
            <a:ext cx="10569920" cy="4727879"/>
          </a:xfrm>
        </p:spPr>
        <p:txBody>
          <a:bodyPr/>
          <a:lstStyle/>
          <a:p>
            <a:r>
              <a:rPr lang="en-US" altLang="zh-CN" dirty="0"/>
              <a:t>SCAN(ICML’18)</a:t>
            </a:r>
          </a:p>
          <a:p>
            <a:pPr marL="0" indent="0">
              <a:buNone/>
            </a:pPr>
            <a:r>
              <a:rPr lang="en-US" altLang="zh-CN" dirty="0"/>
              <a:t>SCAN : </a:t>
            </a:r>
            <a:r>
              <a:rPr lang="en-US" altLang="zh-CN" i="1" dirty="0">
                <a:solidFill>
                  <a:srgbClr val="000000"/>
                </a:solidFill>
                <a:effectLst/>
                <a:latin typeface="NimbusRomNo9L-Medi"/>
              </a:rPr>
              <a:t>S</a:t>
            </a:r>
            <a:r>
              <a:rPr lang="en-US" altLang="zh-CN" b="0" i="1" dirty="0">
                <a:solidFill>
                  <a:srgbClr val="000000"/>
                </a:solidFill>
                <a:effectLst/>
                <a:latin typeface="NimbusRomNo9L-Regu"/>
              </a:rPr>
              <a:t>implified version of the </a:t>
            </a:r>
            <a:r>
              <a:rPr lang="en-US" altLang="zh-CN" i="1" dirty="0">
                <a:solidFill>
                  <a:srgbClr val="000000"/>
                </a:solidFill>
                <a:effectLst/>
                <a:latin typeface="NimbusRomNo9L-Medi"/>
              </a:rPr>
              <a:t>C</a:t>
            </a:r>
            <a:r>
              <a:rPr lang="en-US" altLang="zh-CN" b="0" i="1" dirty="0">
                <a:solidFill>
                  <a:srgbClr val="000000"/>
                </a:solidFill>
                <a:effectLst/>
                <a:latin typeface="NimbusRomNo9L-Regu"/>
              </a:rPr>
              <a:t>ommon</a:t>
            </a:r>
            <a:r>
              <a:rPr lang="en-US" altLang="zh-CN" i="1" dirty="0">
                <a:solidFill>
                  <a:srgbClr val="000000"/>
                </a:solidFill>
                <a:effectLst/>
                <a:latin typeface="NimbusRomNo9L-Medi"/>
              </a:rPr>
              <a:t>A</a:t>
            </a:r>
            <a:r>
              <a:rPr lang="en-US" altLang="zh-CN" b="0" i="1" dirty="0">
                <a:solidFill>
                  <a:srgbClr val="000000"/>
                </a:solidFill>
                <a:effectLst/>
                <a:latin typeface="NimbusRomNo9L-Regu"/>
              </a:rPr>
              <a:t>I </a:t>
            </a:r>
            <a:r>
              <a:rPr lang="en-US" altLang="zh-CN" i="1" dirty="0">
                <a:solidFill>
                  <a:srgbClr val="000000"/>
                </a:solidFill>
                <a:effectLst/>
                <a:latin typeface="NimbusRomNo9L-Medi"/>
              </a:rPr>
              <a:t>N</a:t>
            </a:r>
            <a:r>
              <a:rPr lang="en-US" altLang="zh-CN" b="0" i="1" dirty="0">
                <a:solidFill>
                  <a:srgbClr val="000000"/>
                </a:solidFill>
                <a:effectLst/>
                <a:latin typeface="NimbusRomNo9L-Regu"/>
              </a:rPr>
              <a:t>avigation tasks</a:t>
            </a:r>
          </a:p>
          <a:p>
            <a:pPr marL="0" indent="0">
              <a:buNone/>
            </a:pPr>
            <a:endParaRPr lang="en-US" altLang="zh-CN" b="0" i="1" dirty="0">
              <a:solidFill>
                <a:srgbClr val="000000"/>
              </a:solidFill>
              <a:latin typeface="NimbusRomNo9L-Regu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000000"/>
                </a:solidFill>
                <a:latin typeface="NimbusRomNo9L-Regu"/>
              </a:rPr>
              <a:t>                           Evaluate Traditional Seq2Seq Neural Models on SCAN Tasks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B55FAF-EAAE-4975-B3B6-05E006947A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09" y="181103"/>
            <a:ext cx="2814094" cy="70834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7DDFD4B-2A3B-4889-BB5F-D22EE0F14B6A}"/>
              </a:ext>
            </a:extLst>
          </p:cNvPr>
          <p:cNvSpPr/>
          <p:nvPr/>
        </p:nvSpPr>
        <p:spPr>
          <a:xfrm>
            <a:off x="2439223" y="4519881"/>
            <a:ext cx="771788" cy="352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7" name="表格 9">
            <a:extLst>
              <a:ext uri="{FF2B5EF4-FFF2-40B4-BE49-F238E27FC236}">
                <a16:creationId xmlns:a16="http://schemas.microsoft.com/office/drawing/2014/main" id="{611FCC43-A482-4AD3-9C41-18DFD9E8D9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705999"/>
              </p:ext>
            </p:extLst>
          </p:nvPr>
        </p:nvGraphicFramePr>
        <p:xfrm>
          <a:off x="1738386" y="3018019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71678101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1226434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45063484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0203588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490860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SCAN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random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jump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around-right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length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378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LSTM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99.9%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2.5%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13.8%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85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LSTM+A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99.9%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14.1%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367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Transformer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1.0%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53.3%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89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Evol. Trans.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30.2%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19.8%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489928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F2BC4359-5638-47B0-8E6E-E4B378FF65DF}"/>
              </a:ext>
            </a:extLst>
          </p:cNvPr>
          <p:cNvSpPr txBox="1"/>
          <p:nvPr/>
        </p:nvSpPr>
        <p:spPr>
          <a:xfrm>
            <a:off x="2155970" y="5083728"/>
            <a:ext cx="75333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Tips:</a:t>
            </a:r>
          </a:p>
          <a:p>
            <a:r>
              <a:rPr lang="en-US" altLang="zh-CN" dirty="0"/>
              <a:t>@1: these results are obtained from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‘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  <a:effectLst/>
                <a:latin typeface="SFBX1440"/>
              </a:rPr>
              <a:t>Compositional Generalization in Semantic Parsing: Pre-training vs. Specialized Architectures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’</a:t>
            </a:r>
            <a:r>
              <a:rPr lang="en-US" altLang="zh-CN" dirty="0"/>
              <a:t>(arxiv preprint’20).</a:t>
            </a:r>
          </a:p>
          <a:p>
            <a:r>
              <a:rPr lang="en-US" altLang="zh-CN" dirty="0"/>
              <a:t>@2: ‘Evol. Trans.’ = the </a:t>
            </a:r>
            <a:r>
              <a:rPr lang="en-US" altLang="zh-CN" b="1" i="1" dirty="0"/>
              <a:t>Evol</a:t>
            </a:r>
            <a:r>
              <a:rPr lang="en-US" altLang="zh-CN" dirty="0"/>
              <a:t>ved </a:t>
            </a:r>
            <a:r>
              <a:rPr lang="en-US" altLang="zh-CN" b="1" i="1" dirty="0"/>
              <a:t>Trans</a:t>
            </a:r>
            <a:r>
              <a:rPr lang="en-US" altLang="zh-CN" dirty="0"/>
              <a:t>former(ICML’19)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0058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1A51D54-0E8C-40C8-9836-8916B9B0B4FA}"/>
                  </a:ext>
                </a:extLst>
              </p:cNvPr>
              <p:cNvSpPr txBox="1"/>
              <p:nvPr/>
            </p:nvSpPr>
            <p:spPr>
              <a:xfrm>
                <a:off x="8265316" y="3090473"/>
                <a:ext cx="3809121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i="1" dirty="0"/>
                  <a:t>inp:</a:t>
                </a:r>
                <a:r>
                  <a:rPr lang="en-US" altLang="zh-CN" dirty="0"/>
                  <a:t> </a:t>
                </a:r>
              </a:p>
              <a:p>
                <a:r>
                  <a:rPr lang="en-US" altLang="zh-CN" dirty="0"/>
                  <a:t>The girl saw the hedgehog.</a:t>
                </a:r>
              </a:p>
              <a:p>
                <a:endParaRPr lang="en-US" altLang="zh-CN" dirty="0"/>
              </a:p>
              <a:p>
                <a:endParaRPr lang="en-US" altLang="zh-CN" b="1" i="1" dirty="0"/>
              </a:p>
              <a:p>
                <a:r>
                  <a:rPr lang="en-US" altLang="zh-CN" b="1" i="1" dirty="0"/>
                  <a:t>out: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𝑠𝑒𝑒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′(∃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𝑔𝑖𝑟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h𝑒𝑑𝑔𝑒h𝑜𝑔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1A51D54-0E8C-40C8-9836-8916B9B0B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316" y="3090473"/>
                <a:ext cx="3809121" cy="1754326"/>
              </a:xfrm>
              <a:prstGeom prst="rect">
                <a:avLst/>
              </a:prstGeom>
              <a:blipFill>
                <a:blip r:embed="rId2"/>
                <a:stretch>
                  <a:fillRect l="-1440" t="-2083" b="-20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>
            <a:extLst>
              <a:ext uri="{FF2B5EF4-FFF2-40B4-BE49-F238E27FC236}">
                <a16:creationId xmlns:a16="http://schemas.microsoft.com/office/drawing/2014/main" id="{A40B2C36-34A1-4402-A927-83101A46EFA4}"/>
              </a:ext>
            </a:extLst>
          </p:cNvPr>
          <p:cNvSpPr/>
          <p:nvPr/>
        </p:nvSpPr>
        <p:spPr>
          <a:xfrm>
            <a:off x="8177972" y="2918716"/>
            <a:ext cx="3916262" cy="2079307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AD4C4CA-A12F-458A-96AF-14E4E00B1A61}"/>
              </a:ext>
            </a:extLst>
          </p:cNvPr>
          <p:cNvSpPr txBox="1"/>
          <p:nvPr/>
        </p:nvSpPr>
        <p:spPr>
          <a:xfrm>
            <a:off x="8759507" y="3689775"/>
            <a:ext cx="2955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solidFill>
                  <a:srgbClr val="00B050"/>
                </a:solidFill>
              </a:rPr>
              <a:t>convert a natural language sentence to its logic-form</a:t>
            </a:r>
            <a:endParaRPr lang="zh-CN" altLang="en-US" b="1" i="1" dirty="0">
              <a:solidFill>
                <a:srgbClr val="00B050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761AF2E-25D1-40E4-8BCA-1F108A205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Tasks &amp; Datasets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B30D5D-65A4-4DFE-BAD0-09807F8B1A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8440" y="1354139"/>
            <a:ext cx="9638742" cy="2930525"/>
          </a:xfrm>
        </p:spPr>
        <p:txBody>
          <a:bodyPr/>
          <a:lstStyle/>
          <a:p>
            <a:r>
              <a:rPr lang="en-US" altLang="zh-CN" dirty="0"/>
              <a:t>COGS(EMNLP’20)</a:t>
            </a:r>
          </a:p>
          <a:p>
            <a:pPr marL="0" indent="0">
              <a:buNone/>
            </a:pPr>
            <a:r>
              <a:rPr lang="en-US" altLang="zh-CN" dirty="0"/>
              <a:t>COGS : </a:t>
            </a:r>
            <a:r>
              <a:rPr lang="en-US" altLang="zh-CN" b="0" i="1" dirty="0">
                <a:latin typeface="+mn-lt"/>
              </a:rPr>
              <a:t>a </a:t>
            </a:r>
            <a:r>
              <a:rPr lang="en-US" altLang="zh-CN" i="1" dirty="0">
                <a:latin typeface="+mn-lt"/>
              </a:rPr>
              <a:t>CO</a:t>
            </a:r>
            <a:r>
              <a:rPr lang="en-US" altLang="zh-CN" b="0" i="1" dirty="0">
                <a:latin typeface="+mn-lt"/>
              </a:rPr>
              <a:t>mpositional </a:t>
            </a:r>
            <a:r>
              <a:rPr lang="en-US" altLang="zh-CN" i="1" dirty="0">
                <a:latin typeface="+mn-lt"/>
              </a:rPr>
              <a:t>G</a:t>
            </a:r>
            <a:r>
              <a:rPr lang="en-US" altLang="zh-CN" b="0" i="1" dirty="0">
                <a:latin typeface="+mn-lt"/>
              </a:rPr>
              <a:t>eneralization challenge based on </a:t>
            </a:r>
            <a:r>
              <a:rPr lang="en-US" altLang="zh-CN" i="1" dirty="0">
                <a:latin typeface="+mn-lt"/>
              </a:rPr>
              <a:t>S</a:t>
            </a:r>
            <a:r>
              <a:rPr lang="en-US" altLang="zh-CN" b="0" i="1" dirty="0">
                <a:latin typeface="+mn-lt"/>
              </a:rPr>
              <a:t>emantic parsing </a:t>
            </a:r>
            <a:endParaRPr lang="zh-CN" altLang="en-US" b="0" i="1" dirty="0">
              <a:latin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C17708-5629-4CDA-89C4-71B0089B80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09" y="172714"/>
            <a:ext cx="2814094" cy="7083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108DBC5-31A1-41F8-A811-235F07601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60" y="2571433"/>
            <a:ext cx="6778043" cy="1975616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7251941D-C9BE-4A74-82CB-E8A0C60D4059}"/>
              </a:ext>
            </a:extLst>
          </p:cNvPr>
          <p:cNvSpPr/>
          <p:nvPr/>
        </p:nvSpPr>
        <p:spPr>
          <a:xfrm>
            <a:off x="227902" y="2409724"/>
            <a:ext cx="7650760" cy="3749879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D7A3DD5C-3F74-48DE-B280-B1A1B3656621}"/>
              </a:ext>
            </a:extLst>
          </p:cNvPr>
          <p:cNvSpPr/>
          <p:nvPr/>
        </p:nvSpPr>
        <p:spPr>
          <a:xfrm>
            <a:off x="2174018" y="4645688"/>
            <a:ext cx="2504011" cy="3523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 dirty="0">
                <a:solidFill>
                  <a:srgbClr val="FFFF00"/>
                </a:solidFill>
              </a:rPr>
              <a:t>Frege’s</a:t>
            </a:r>
            <a:r>
              <a:rPr lang="zh-CN" altLang="en-US" b="1" i="1" dirty="0">
                <a:solidFill>
                  <a:srgbClr val="FFFF00"/>
                </a:solidFill>
              </a:rPr>
              <a:t> </a:t>
            </a:r>
            <a:r>
              <a:rPr lang="en-US" altLang="zh-CN" b="1" i="1" dirty="0">
                <a:solidFill>
                  <a:srgbClr val="FFFF00"/>
                </a:solidFill>
              </a:rPr>
              <a:t>Principle</a:t>
            </a:r>
            <a:endParaRPr lang="zh-CN" altLang="en-US" b="1" i="1" dirty="0">
              <a:solidFill>
                <a:srgbClr val="FFFF00"/>
              </a:solidFill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1667DAE-240D-4E86-A175-D64079CBB196}"/>
              </a:ext>
            </a:extLst>
          </p:cNvPr>
          <p:cNvCxnSpPr>
            <a:cxnSpLocks/>
          </p:cNvCxnSpPr>
          <p:nvPr/>
        </p:nvCxnSpPr>
        <p:spPr>
          <a:xfrm>
            <a:off x="3356996" y="2409724"/>
            <a:ext cx="0" cy="213732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5A523C6-E575-473C-8410-39276E20EBD5}"/>
              </a:ext>
            </a:extLst>
          </p:cNvPr>
          <p:cNvCxnSpPr>
            <a:cxnSpLocks/>
          </p:cNvCxnSpPr>
          <p:nvPr/>
        </p:nvCxnSpPr>
        <p:spPr>
          <a:xfrm>
            <a:off x="227902" y="4547049"/>
            <a:ext cx="765076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箭头: 右 15">
            <a:extLst>
              <a:ext uri="{FF2B5EF4-FFF2-40B4-BE49-F238E27FC236}">
                <a16:creationId xmlns:a16="http://schemas.microsoft.com/office/drawing/2014/main" id="{21CF5B9A-9166-414D-ABC5-D21EB3F0D586}"/>
              </a:ext>
            </a:extLst>
          </p:cNvPr>
          <p:cNvSpPr/>
          <p:nvPr/>
        </p:nvSpPr>
        <p:spPr>
          <a:xfrm>
            <a:off x="3021436" y="3355596"/>
            <a:ext cx="570452" cy="192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30E032A-2C9D-4AF0-9CCD-A990CFDDA70B}"/>
              </a:ext>
            </a:extLst>
          </p:cNvPr>
          <p:cNvSpPr txBox="1"/>
          <p:nvPr/>
        </p:nvSpPr>
        <p:spPr>
          <a:xfrm>
            <a:off x="446015" y="4998027"/>
            <a:ext cx="7214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/>
              <a:t>The meaning of the whole sentence is compositionally built up from </a:t>
            </a:r>
            <a:r>
              <a:rPr lang="en-US" altLang="zh-CN" b="1" i="1" dirty="0"/>
              <a:t>the meaning of its sub-parts</a:t>
            </a:r>
            <a:r>
              <a:rPr lang="en-US" altLang="zh-CN" i="1" dirty="0"/>
              <a:t>, in accordance with </a:t>
            </a:r>
            <a:r>
              <a:rPr lang="en-US" altLang="zh-CN" b="1" i="1" dirty="0"/>
              <a:t>the structure of its sub-parts</a:t>
            </a:r>
            <a:r>
              <a:rPr lang="en-US" altLang="zh-CN" i="1" dirty="0"/>
              <a:t>.</a:t>
            </a:r>
          </a:p>
          <a:p>
            <a:endParaRPr lang="zh-CN" altLang="en-US" i="1" dirty="0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1674E43-32AF-48CA-B366-AEFFD4DD04FC}"/>
              </a:ext>
            </a:extLst>
          </p:cNvPr>
          <p:cNvCxnSpPr>
            <a:cxnSpLocks/>
          </p:cNvCxnSpPr>
          <p:nvPr/>
        </p:nvCxnSpPr>
        <p:spPr>
          <a:xfrm flipV="1">
            <a:off x="1326860" y="3951215"/>
            <a:ext cx="184558" cy="14429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0C477545-EA74-42C2-831A-B19219F4DFDB}"/>
              </a:ext>
            </a:extLst>
          </p:cNvPr>
          <p:cNvCxnSpPr>
            <a:cxnSpLocks/>
          </p:cNvCxnSpPr>
          <p:nvPr/>
        </p:nvCxnSpPr>
        <p:spPr>
          <a:xfrm flipV="1">
            <a:off x="4943913" y="4093828"/>
            <a:ext cx="803945" cy="130029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37C60667-676A-4008-92AA-6C635FF7E1FD}"/>
              </a:ext>
            </a:extLst>
          </p:cNvPr>
          <p:cNvSpPr txBox="1"/>
          <p:nvPr/>
        </p:nvSpPr>
        <p:spPr>
          <a:xfrm>
            <a:off x="8603994" y="2463507"/>
            <a:ext cx="3110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/>
              <a:t>COGS-Semantic Parsing Task</a:t>
            </a:r>
            <a:endParaRPr lang="zh-CN" altLang="en-US" b="1" i="1" dirty="0"/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8C75675B-5819-44E3-9E46-25E52E6C382B}"/>
              </a:ext>
            </a:extLst>
          </p:cNvPr>
          <p:cNvCxnSpPr>
            <a:cxnSpLocks/>
          </p:cNvCxnSpPr>
          <p:nvPr/>
        </p:nvCxnSpPr>
        <p:spPr>
          <a:xfrm>
            <a:off x="9739223" y="3683479"/>
            <a:ext cx="0" cy="86357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>
            <a:extLst>
              <a:ext uri="{FF2B5EF4-FFF2-40B4-BE49-F238E27FC236}">
                <a16:creationId xmlns:a16="http://schemas.microsoft.com/office/drawing/2014/main" id="{020B5CE9-09F3-4A77-AC3F-2646BAAD1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425" y="2443814"/>
            <a:ext cx="9809788" cy="3196940"/>
          </a:xfrm>
          <a:prstGeom prst="rect">
            <a:avLst/>
          </a:prstGeom>
        </p:spPr>
      </p:pic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DBC7CF15-B670-4193-A60D-8FF79B2D574C}"/>
              </a:ext>
            </a:extLst>
          </p:cNvPr>
          <p:cNvSpPr/>
          <p:nvPr/>
        </p:nvSpPr>
        <p:spPr>
          <a:xfrm>
            <a:off x="931839" y="2571432"/>
            <a:ext cx="9519523" cy="3031201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22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/>
      <p:bldP spid="3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EC0A4ABD-BCBD-4E21-B22E-370872902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072" y="2380165"/>
            <a:ext cx="5677692" cy="378195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761AF2E-25D1-40E4-8BCA-1F108A205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Tasks &amp; Datasets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B30D5D-65A4-4DFE-BAD0-09807F8B1A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8440" y="1354139"/>
            <a:ext cx="9638742" cy="2930525"/>
          </a:xfrm>
        </p:spPr>
        <p:txBody>
          <a:bodyPr/>
          <a:lstStyle/>
          <a:p>
            <a:r>
              <a:rPr lang="en-US" altLang="zh-CN" dirty="0"/>
              <a:t>COGS(EMNLP’20)</a:t>
            </a:r>
          </a:p>
          <a:p>
            <a:pPr marL="0" indent="0">
              <a:buNone/>
            </a:pPr>
            <a:r>
              <a:rPr lang="en-US" altLang="zh-CN" dirty="0"/>
              <a:t>COGS : </a:t>
            </a:r>
            <a:r>
              <a:rPr lang="en-US" altLang="zh-CN" b="0" i="1" dirty="0">
                <a:latin typeface="+mn-lt"/>
              </a:rPr>
              <a:t>a </a:t>
            </a:r>
            <a:r>
              <a:rPr lang="en-US" altLang="zh-CN" i="1" dirty="0">
                <a:latin typeface="+mn-lt"/>
              </a:rPr>
              <a:t>CO</a:t>
            </a:r>
            <a:r>
              <a:rPr lang="en-US" altLang="zh-CN" b="0" i="1" dirty="0">
                <a:latin typeface="+mn-lt"/>
              </a:rPr>
              <a:t>mpositional </a:t>
            </a:r>
            <a:r>
              <a:rPr lang="en-US" altLang="zh-CN" i="1" dirty="0">
                <a:latin typeface="+mn-lt"/>
              </a:rPr>
              <a:t>G</a:t>
            </a:r>
            <a:r>
              <a:rPr lang="en-US" altLang="zh-CN" b="0" i="1" dirty="0">
                <a:latin typeface="+mn-lt"/>
              </a:rPr>
              <a:t>eneralization challenge based on </a:t>
            </a:r>
            <a:r>
              <a:rPr lang="en-US" altLang="zh-CN" i="1" dirty="0">
                <a:latin typeface="+mn-lt"/>
              </a:rPr>
              <a:t>S</a:t>
            </a:r>
            <a:r>
              <a:rPr lang="en-US" altLang="zh-CN" b="0" i="1" dirty="0">
                <a:latin typeface="+mn-lt"/>
              </a:rPr>
              <a:t>emantic parsing </a:t>
            </a:r>
            <a:endParaRPr lang="zh-CN" altLang="en-US" b="0" i="1" dirty="0">
              <a:latin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C17708-5629-4CDA-89C4-71B0089B80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09" y="172714"/>
            <a:ext cx="2814094" cy="70834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11B9D20-E870-46AE-86F3-6FFDAF0E0B27}"/>
              </a:ext>
            </a:extLst>
          </p:cNvPr>
          <p:cNvSpPr txBox="1"/>
          <p:nvPr/>
        </p:nvSpPr>
        <p:spPr>
          <a:xfrm>
            <a:off x="3171039" y="4003604"/>
            <a:ext cx="2641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/>
              <a:t>lexical generalization</a:t>
            </a:r>
            <a:endParaRPr lang="zh-CN" altLang="en-US" b="1" i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A881543-B53B-467F-A61B-A79E282A8267}"/>
              </a:ext>
            </a:extLst>
          </p:cNvPr>
          <p:cNvSpPr txBox="1"/>
          <p:nvPr/>
        </p:nvSpPr>
        <p:spPr>
          <a:xfrm>
            <a:off x="4449998" y="5922945"/>
            <a:ext cx="253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/>
              <a:t>structure generalization</a:t>
            </a:r>
            <a:endParaRPr lang="zh-CN" altLang="en-US" b="1" i="1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DEC8CCF5-0C64-4310-B931-F0F9F47DDEC8}"/>
              </a:ext>
            </a:extLst>
          </p:cNvPr>
          <p:cNvSpPr/>
          <p:nvPr/>
        </p:nvSpPr>
        <p:spPr>
          <a:xfrm>
            <a:off x="2307180" y="2294498"/>
            <a:ext cx="6031477" cy="4010016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FDB5855-718B-4BD5-BB28-AEB06F665807}"/>
              </a:ext>
            </a:extLst>
          </p:cNvPr>
          <p:cNvSpPr txBox="1"/>
          <p:nvPr/>
        </p:nvSpPr>
        <p:spPr>
          <a:xfrm>
            <a:off x="2780949" y="6315489"/>
            <a:ext cx="3313651" cy="369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solidFill>
                  <a:schemeClr val="accent5"/>
                </a:solidFill>
              </a:rPr>
              <a:t>generalization types in COGS</a:t>
            </a:r>
            <a:endParaRPr lang="zh-CN" altLang="en-US" b="1" i="1" dirty="0">
              <a:solidFill>
                <a:schemeClr val="accent5"/>
              </a:solidFill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5F8945C5-14D5-455D-A65E-C4E839D8E968}"/>
              </a:ext>
            </a:extLst>
          </p:cNvPr>
          <p:cNvCxnSpPr>
            <a:cxnSpLocks/>
            <a:stCxn id="18" idx="1"/>
            <a:endCxn id="18" idx="3"/>
          </p:cNvCxnSpPr>
          <p:nvPr/>
        </p:nvCxnSpPr>
        <p:spPr>
          <a:xfrm>
            <a:off x="2307180" y="4299506"/>
            <a:ext cx="6031477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F49E9903-FA80-4257-B09B-4F231ABD2B25}"/>
                  </a:ext>
                </a:extLst>
              </p14:cNvPr>
              <p14:cNvContentPartPr/>
              <p14:nvPr/>
            </p14:nvContentPartPr>
            <p14:xfrm>
              <a:off x="6533660" y="4255437"/>
              <a:ext cx="1613520" cy="172368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F49E9903-FA80-4257-B09B-4F231ABD2B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25020" y="4246437"/>
                <a:ext cx="1631160" cy="174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A5DB1B99-1DD2-44D5-B2ED-0558C154D34E}"/>
                  </a:ext>
                </a:extLst>
              </p14:cNvPr>
              <p14:cNvContentPartPr/>
              <p14:nvPr/>
            </p14:nvContentPartPr>
            <p14:xfrm>
              <a:off x="8749698" y="4454445"/>
              <a:ext cx="360" cy="3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A5DB1B99-1DD2-44D5-B2ED-0558C154D34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40698" y="444544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D9099916-C5D5-4E60-A7A4-667CCFC1BE4E}"/>
                  </a:ext>
                </a:extLst>
              </p14:cNvPr>
              <p14:cNvContentPartPr/>
              <p14:nvPr/>
            </p14:nvContentPartPr>
            <p14:xfrm>
              <a:off x="9697423" y="3110287"/>
              <a:ext cx="360" cy="3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D9099916-C5D5-4E60-A7A4-667CCFC1BE4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88423" y="310128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9327546D-162E-4B91-89E7-D7DE49AC5150}"/>
                  </a:ext>
                </a:extLst>
              </p14:cNvPr>
              <p14:cNvContentPartPr/>
              <p14:nvPr/>
            </p14:nvContentPartPr>
            <p14:xfrm>
              <a:off x="5336300" y="3766917"/>
              <a:ext cx="493560" cy="24876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9327546D-162E-4B91-89E7-D7DE49AC515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27660" y="3758277"/>
                <a:ext cx="51120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8B1CAF50-DB63-4EC0-B19F-AC059C6DE1A2}"/>
                  </a:ext>
                </a:extLst>
              </p14:cNvPr>
              <p14:cNvContentPartPr/>
              <p14:nvPr/>
            </p14:nvContentPartPr>
            <p14:xfrm>
              <a:off x="6400100" y="3342837"/>
              <a:ext cx="588600" cy="31140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8B1CAF50-DB63-4EC0-B19F-AC059C6DE1A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91100" y="3334197"/>
                <a:ext cx="606240" cy="3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1C7594A3-B8B9-4C92-A427-973894FC29B4}"/>
                  </a:ext>
                </a:extLst>
              </p14:cNvPr>
              <p14:cNvContentPartPr/>
              <p14:nvPr/>
            </p14:nvContentPartPr>
            <p14:xfrm>
              <a:off x="4671380" y="4276677"/>
              <a:ext cx="1243800" cy="162756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1C7594A3-B8B9-4C92-A427-973894FC29B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62380" y="4267677"/>
                <a:ext cx="1261440" cy="164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2975883D-2766-40F4-8B63-B9B3DEC499CC}"/>
                  </a:ext>
                </a:extLst>
              </p14:cNvPr>
              <p14:cNvContentPartPr/>
              <p14:nvPr/>
            </p14:nvContentPartPr>
            <p14:xfrm>
              <a:off x="2692100" y="2453637"/>
              <a:ext cx="1284480" cy="158796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2975883D-2766-40F4-8B63-B9B3DEC499C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683460" y="2444637"/>
                <a:ext cx="1302120" cy="160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05F70E24-60EC-495D-B04C-3EC590CFACA8}"/>
                  </a:ext>
                </a:extLst>
              </p14:cNvPr>
              <p14:cNvContentPartPr/>
              <p14:nvPr/>
            </p14:nvContentPartPr>
            <p14:xfrm>
              <a:off x="6458420" y="2486397"/>
              <a:ext cx="1227600" cy="1655640"/>
            </p14:xfrm>
          </p:contentPart>
        </mc:Choice>
        <mc:Fallback xmlns=""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05F70E24-60EC-495D-B04C-3EC590CFACA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449420" y="2477757"/>
                <a:ext cx="1245240" cy="167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226F1245-46A5-4906-833D-5E840F8C4C08}"/>
                  </a:ext>
                </a:extLst>
              </p14:cNvPr>
              <p14:cNvContentPartPr/>
              <p14:nvPr/>
            </p14:nvContentPartPr>
            <p14:xfrm>
              <a:off x="6165380" y="4660437"/>
              <a:ext cx="1235520" cy="1233360"/>
            </p14:xfrm>
          </p:contentPart>
        </mc:Choice>
        <mc:Fallback xmlns=""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226F1245-46A5-4906-833D-5E840F8C4C0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156740" y="4651797"/>
                <a:ext cx="1253160" cy="12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9F64A7EF-069E-4FFE-BA7B-13B7E3C47CAD}"/>
                  </a:ext>
                </a:extLst>
              </p14:cNvPr>
              <p14:cNvContentPartPr/>
              <p14:nvPr/>
            </p14:nvContentPartPr>
            <p14:xfrm>
              <a:off x="3218780" y="5011797"/>
              <a:ext cx="1227600" cy="1135080"/>
            </p14:xfrm>
          </p:contentPart>
        </mc:Choice>
        <mc:Fallback xmlns=""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9F64A7EF-069E-4FFE-BA7B-13B7E3C47CA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210140" y="5002797"/>
                <a:ext cx="1245240" cy="115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3654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602AEED4-E600-40AD-8867-38E70DDCC180}"/>
              </a:ext>
            </a:extLst>
          </p:cNvPr>
          <p:cNvSpPr/>
          <p:nvPr/>
        </p:nvSpPr>
        <p:spPr>
          <a:xfrm>
            <a:off x="293823" y="1752700"/>
            <a:ext cx="8321670" cy="498306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761AF2E-25D1-40E4-8BCA-1F108A205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Tasks &amp; Datasets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B30D5D-65A4-4DFE-BAD0-09807F8B1A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0994" y="1019562"/>
            <a:ext cx="9638742" cy="2930525"/>
          </a:xfrm>
        </p:spPr>
        <p:txBody>
          <a:bodyPr/>
          <a:lstStyle/>
          <a:p>
            <a:r>
              <a:rPr lang="en-US" altLang="zh-CN" dirty="0"/>
              <a:t>COGS(EMNLP’20)</a:t>
            </a:r>
          </a:p>
          <a:p>
            <a:pPr marL="0" indent="0">
              <a:buNone/>
            </a:pPr>
            <a:r>
              <a:rPr lang="en-US" altLang="zh-CN" dirty="0"/>
              <a:t>COGS : </a:t>
            </a:r>
            <a:r>
              <a:rPr lang="en-US" altLang="zh-CN" b="0" i="1" dirty="0">
                <a:latin typeface="+mn-lt"/>
              </a:rPr>
              <a:t>a </a:t>
            </a:r>
            <a:r>
              <a:rPr lang="en-US" altLang="zh-CN" i="1" dirty="0">
                <a:latin typeface="+mn-lt"/>
              </a:rPr>
              <a:t>CO</a:t>
            </a:r>
            <a:r>
              <a:rPr lang="en-US" altLang="zh-CN" b="0" i="1" dirty="0">
                <a:latin typeface="+mn-lt"/>
              </a:rPr>
              <a:t>mpositional </a:t>
            </a:r>
            <a:r>
              <a:rPr lang="en-US" altLang="zh-CN" i="1" dirty="0">
                <a:latin typeface="+mn-lt"/>
              </a:rPr>
              <a:t>G</a:t>
            </a:r>
            <a:r>
              <a:rPr lang="en-US" altLang="zh-CN" b="0" i="1" dirty="0">
                <a:latin typeface="+mn-lt"/>
              </a:rPr>
              <a:t>eneralization challenge based on </a:t>
            </a:r>
            <a:r>
              <a:rPr lang="en-US" altLang="zh-CN" i="1" dirty="0">
                <a:latin typeface="+mn-lt"/>
              </a:rPr>
              <a:t>S</a:t>
            </a:r>
            <a:r>
              <a:rPr lang="en-US" altLang="zh-CN" b="0" i="1" dirty="0">
                <a:latin typeface="+mn-lt"/>
              </a:rPr>
              <a:t>emantic parsing </a:t>
            </a:r>
            <a:endParaRPr lang="zh-CN" altLang="en-US" b="0" i="1" dirty="0">
              <a:latin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C17708-5629-4CDA-89C4-71B0089B80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09" y="172714"/>
            <a:ext cx="2814094" cy="70834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9D8D492E-C5F1-4595-9C2B-F273A9E38437}"/>
              </a:ext>
            </a:extLst>
          </p:cNvPr>
          <p:cNvSpPr txBox="1"/>
          <p:nvPr/>
        </p:nvSpPr>
        <p:spPr>
          <a:xfrm>
            <a:off x="553882" y="1854529"/>
            <a:ext cx="822826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/>
              <a:t>@1:novel combinations of familiar primitives and grammatical role.</a:t>
            </a:r>
          </a:p>
          <a:p>
            <a:r>
              <a:rPr lang="en-US" altLang="zh-CN" b="1" i="1" dirty="0"/>
              <a:t>Objective &lt;-&gt; Subjective : </a:t>
            </a:r>
            <a:r>
              <a:rPr lang="en-US" altLang="zh-CN" i="1" dirty="0"/>
              <a:t>A </a:t>
            </a:r>
            <a:r>
              <a:rPr lang="en-US" altLang="zh-CN" i="1" dirty="0">
                <a:solidFill>
                  <a:srgbClr val="FF0000"/>
                </a:solidFill>
              </a:rPr>
              <a:t>hedgehog</a:t>
            </a:r>
            <a:r>
              <a:rPr lang="en-US" altLang="zh-CN" i="1" dirty="0"/>
              <a:t> ate the cake. -&gt; The baby liked the </a:t>
            </a:r>
            <a:r>
              <a:rPr lang="en-US" altLang="zh-CN" i="1" dirty="0">
                <a:solidFill>
                  <a:srgbClr val="FF0000"/>
                </a:solidFill>
              </a:rPr>
              <a:t>hedgehog</a:t>
            </a:r>
            <a:r>
              <a:rPr lang="en-US" altLang="zh-CN" i="1" dirty="0"/>
              <a:t>.</a:t>
            </a:r>
          </a:p>
          <a:p>
            <a:r>
              <a:rPr lang="en-US" altLang="zh-CN" b="1" i="1" dirty="0"/>
              <a:t>Primitive -&gt; Sub/Obj : </a:t>
            </a:r>
            <a:r>
              <a:rPr lang="en-US" altLang="zh-CN" i="1" dirty="0">
                <a:solidFill>
                  <a:srgbClr val="FF0000"/>
                </a:solidFill>
              </a:rPr>
              <a:t>Paula</a:t>
            </a:r>
            <a:r>
              <a:rPr lang="en-US" altLang="zh-CN" i="1" dirty="0"/>
              <a:t>. -&gt; The child helped </a:t>
            </a:r>
            <a:r>
              <a:rPr lang="en-US" altLang="zh-CN" i="1" dirty="0">
                <a:solidFill>
                  <a:srgbClr val="FF0000"/>
                </a:solidFill>
              </a:rPr>
              <a:t>Paula</a:t>
            </a:r>
            <a:r>
              <a:rPr lang="en-US" altLang="zh-CN" i="1" dirty="0"/>
              <a:t>.</a:t>
            </a:r>
          </a:p>
          <a:p>
            <a:endParaRPr lang="en-US" altLang="zh-CN" b="1" i="1" dirty="0"/>
          </a:p>
          <a:p>
            <a:r>
              <a:rPr lang="en-US" altLang="zh-CN" b="1" i="1" dirty="0"/>
              <a:t>@2:novel combinations of modified phrases and grammatical role.</a:t>
            </a:r>
          </a:p>
          <a:p>
            <a:r>
              <a:rPr lang="en-US" altLang="zh-CN" b="1" i="1" dirty="0"/>
              <a:t>Obj &lt;-&gt; Sub : </a:t>
            </a:r>
            <a:r>
              <a:rPr lang="en-US" altLang="zh-CN" i="1" dirty="0"/>
              <a:t>Noah ate </a:t>
            </a:r>
            <a:r>
              <a:rPr lang="en-US" altLang="zh-CN" i="1" dirty="0">
                <a:solidFill>
                  <a:srgbClr val="FF0000"/>
                </a:solidFill>
              </a:rPr>
              <a:t>the cake on the table</a:t>
            </a:r>
            <a:r>
              <a:rPr lang="en-US" altLang="zh-CN" i="1" dirty="0"/>
              <a:t>. -&gt; </a:t>
            </a:r>
            <a:r>
              <a:rPr lang="en-US" altLang="zh-CN" i="1" dirty="0">
                <a:solidFill>
                  <a:srgbClr val="FF0000"/>
                </a:solidFill>
              </a:rPr>
              <a:t>the cake on the table </a:t>
            </a:r>
            <a:r>
              <a:rPr lang="en-US" altLang="zh-CN" i="1" dirty="0"/>
              <a:t>burned.</a:t>
            </a:r>
          </a:p>
          <a:p>
            <a:endParaRPr lang="en-US" altLang="zh-CN" b="1" i="1" dirty="0"/>
          </a:p>
          <a:p>
            <a:r>
              <a:rPr lang="en-US" altLang="zh-CN" b="1" i="1" dirty="0"/>
              <a:t>@3:deeper recursion.</a:t>
            </a:r>
          </a:p>
          <a:p>
            <a:r>
              <a:rPr lang="en-US" altLang="zh-CN" b="1" i="1" dirty="0"/>
              <a:t>PP modifiers : </a:t>
            </a:r>
            <a:r>
              <a:rPr lang="en-US" altLang="zh-CN" i="1" dirty="0"/>
              <a:t>Ava saw the ball in the bottle on the table. -&gt; Ava saw the ball in the bottle on the table </a:t>
            </a:r>
            <a:r>
              <a:rPr lang="en-US" altLang="zh-CN" i="1" dirty="0">
                <a:solidFill>
                  <a:srgbClr val="FF0000"/>
                </a:solidFill>
              </a:rPr>
              <a:t>on the floor</a:t>
            </a:r>
            <a:r>
              <a:rPr lang="en-US" altLang="zh-CN" i="1" dirty="0"/>
              <a:t>.</a:t>
            </a:r>
          </a:p>
          <a:p>
            <a:endParaRPr lang="en-US" altLang="zh-CN" b="1" i="1" dirty="0"/>
          </a:p>
          <a:p>
            <a:r>
              <a:rPr lang="en-US" altLang="zh-CN" b="1" i="1" dirty="0"/>
              <a:t>@4:verb argument structure alternation.</a:t>
            </a:r>
          </a:p>
          <a:p>
            <a:r>
              <a:rPr lang="en-US" altLang="zh-CN" b="1" i="1" dirty="0"/>
              <a:t>Active &lt;-&gt; Passive : </a:t>
            </a:r>
            <a:r>
              <a:rPr lang="en-US" altLang="zh-CN" i="1" dirty="0"/>
              <a:t>The crocodile </a:t>
            </a:r>
            <a:r>
              <a:rPr lang="en-US" altLang="zh-CN" i="1" dirty="0">
                <a:solidFill>
                  <a:srgbClr val="FF0000"/>
                </a:solidFill>
              </a:rPr>
              <a:t>blessed</a:t>
            </a:r>
            <a:r>
              <a:rPr lang="en-US" altLang="zh-CN" i="1" dirty="0"/>
              <a:t> William. -&gt; A muffin </a:t>
            </a:r>
            <a:r>
              <a:rPr lang="en-US" altLang="zh-CN" i="1" dirty="0">
                <a:solidFill>
                  <a:srgbClr val="FF0000"/>
                </a:solidFill>
              </a:rPr>
              <a:t>was blessed</a:t>
            </a:r>
            <a:r>
              <a:rPr lang="en-US" altLang="zh-CN" i="1" dirty="0"/>
              <a:t>.</a:t>
            </a:r>
          </a:p>
          <a:p>
            <a:endParaRPr lang="en-US" altLang="zh-CN" b="1" i="1" dirty="0"/>
          </a:p>
          <a:p>
            <a:r>
              <a:rPr lang="en-US" altLang="zh-CN" b="1" i="1" dirty="0"/>
              <a:t>@5:verb class.</a:t>
            </a:r>
          </a:p>
          <a:p>
            <a:r>
              <a:rPr lang="en-US" altLang="zh-CN" b="1" i="1" dirty="0"/>
              <a:t>Theme NP &lt;-&gt; Unergative subject : </a:t>
            </a:r>
            <a:r>
              <a:rPr lang="en-US" altLang="zh-CN" i="1" dirty="0"/>
              <a:t>The hippo </a:t>
            </a:r>
            <a:r>
              <a:rPr lang="en-US" altLang="zh-CN" i="1" dirty="0">
                <a:solidFill>
                  <a:srgbClr val="FF0000"/>
                </a:solidFill>
              </a:rPr>
              <a:t>decomposed</a:t>
            </a:r>
            <a:r>
              <a:rPr lang="en-US" altLang="zh-CN" i="1" dirty="0"/>
              <a:t>. -&gt; The hippo </a:t>
            </a:r>
            <a:r>
              <a:rPr lang="en-US" altLang="zh-CN" i="1" dirty="0">
                <a:solidFill>
                  <a:srgbClr val="FF0000"/>
                </a:solidFill>
              </a:rPr>
              <a:t>giggled</a:t>
            </a:r>
            <a:r>
              <a:rPr lang="en-US" altLang="zh-CN" i="1" dirty="0"/>
              <a:t>.</a:t>
            </a:r>
            <a:endParaRPr lang="zh-CN" altLang="en-US" i="1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349FF00-42CF-418E-ADA7-8E72537BA7F2}"/>
              </a:ext>
            </a:extLst>
          </p:cNvPr>
          <p:cNvCxnSpPr/>
          <p:nvPr/>
        </p:nvCxnSpPr>
        <p:spPr>
          <a:xfrm>
            <a:off x="293823" y="2818701"/>
            <a:ext cx="832167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B8DD0F4-936C-49F6-B722-7E337EB4D108}"/>
              </a:ext>
            </a:extLst>
          </p:cNvPr>
          <p:cNvCxnSpPr/>
          <p:nvPr/>
        </p:nvCxnSpPr>
        <p:spPr>
          <a:xfrm>
            <a:off x="293823" y="3675776"/>
            <a:ext cx="832167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869326A8-8606-4D85-8B61-543A29D31BEC}"/>
              </a:ext>
            </a:extLst>
          </p:cNvPr>
          <p:cNvCxnSpPr/>
          <p:nvPr/>
        </p:nvCxnSpPr>
        <p:spPr>
          <a:xfrm>
            <a:off x="293823" y="4749567"/>
            <a:ext cx="832167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989BEA3B-B935-461B-9D3B-5DDD6BC78E12}"/>
              </a:ext>
            </a:extLst>
          </p:cNvPr>
          <p:cNvCxnSpPr/>
          <p:nvPr/>
        </p:nvCxnSpPr>
        <p:spPr>
          <a:xfrm>
            <a:off x="293823" y="5655578"/>
            <a:ext cx="832167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>
            <a:extLst>
              <a:ext uri="{FF2B5EF4-FFF2-40B4-BE49-F238E27FC236}">
                <a16:creationId xmlns:a16="http://schemas.microsoft.com/office/drawing/2014/main" id="{F8BA319C-D7E9-4863-A483-C32B3A629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405" y="2510323"/>
            <a:ext cx="3976492" cy="143976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35860D6-047D-46E5-B5E5-D27582F1F855}"/>
              </a:ext>
            </a:extLst>
          </p:cNvPr>
          <p:cNvSpPr txBox="1"/>
          <p:nvPr/>
        </p:nvSpPr>
        <p:spPr>
          <a:xfrm>
            <a:off x="8215508" y="3849094"/>
            <a:ext cx="3976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/>
              <a:t>evaluate seq2seq models on COGS task </a:t>
            </a:r>
            <a:endParaRPr lang="zh-CN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248942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61AF2E-25D1-40E4-8BCA-1F108A205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Tasks &amp; Datasets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B30D5D-65A4-4DFE-BAD0-09807F8B1A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GeoQuery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C17708-5629-4CDA-89C4-71B0089B80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09" y="172714"/>
            <a:ext cx="2814094" cy="7083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E1D4FF5-24A8-4CEF-B589-E15090FEB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457" y="1899999"/>
            <a:ext cx="8394408" cy="6382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88CD458-447C-4152-B68D-8D278DACB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8167" y="2904296"/>
            <a:ext cx="5515745" cy="99073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AE98FEE-2777-49BD-A6BD-9E26DE082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6746" y="4649987"/>
            <a:ext cx="5487166" cy="169568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D87B66E-AF83-4C02-97E1-3CBB7F647881}"/>
              </a:ext>
            </a:extLst>
          </p:cNvPr>
          <p:cNvSpPr/>
          <p:nvPr/>
        </p:nvSpPr>
        <p:spPr>
          <a:xfrm>
            <a:off x="2088167" y="2904296"/>
            <a:ext cx="5515745" cy="115597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288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61AF2E-25D1-40E4-8BCA-1F108A205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Tasks &amp; Datasets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B30D5D-65A4-4DFE-BAD0-09807F8B1A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Cognition(ACL’21)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C17708-5629-4CDA-89C4-71B0089B80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09" y="172714"/>
            <a:ext cx="2814094" cy="70834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A2E62C1-B9B2-4158-965C-986E2A8E4E57}"/>
              </a:ext>
            </a:extLst>
          </p:cNvPr>
          <p:cNvSpPr txBox="1"/>
          <p:nvPr/>
        </p:nvSpPr>
        <p:spPr>
          <a:xfrm>
            <a:off x="1686186" y="6266576"/>
            <a:ext cx="8355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On Compositional Generalization of Neural Machine Translation(ACL’21, Main Conf.)</a:t>
            </a:r>
            <a:endParaRPr lang="zh-CN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F19102F-22B8-4293-90DA-AEAC49161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034" y="956415"/>
            <a:ext cx="3064076" cy="127853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6365B60-1814-42A2-B543-B9342C9F9341}"/>
              </a:ext>
            </a:extLst>
          </p:cNvPr>
          <p:cNvSpPr/>
          <p:nvPr/>
        </p:nvSpPr>
        <p:spPr>
          <a:xfrm>
            <a:off x="5966828" y="956415"/>
            <a:ext cx="3194282" cy="1375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18AF0DE-F29B-4D03-80B4-4B6D77674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43" y="2377206"/>
            <a:ext cx="9233880" cy="374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940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85BCC07-72DD-E209-6301-A2FFD5D92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B5AC-3E22-4501-8AF7-3CA1945CE529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4378115-78B0-088A-4620-B85002258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</a:rPr>
              <a:t>Content</a:t>
            </a:r>
            <a:endParaRPr kumimoji="1" lang="zh-CN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19540DB-0FF9-4728-A98D-0856ED00B2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09" y="172714"/>
            <a:ext cx="2814094" cy="70834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BB6DA9FE-141F-4716-8084-91D301152574}"/>
              </a:ext>
            </a:extLst>
          </p:cNvPr>
          <p:cNvSpPr txBox="1"/>
          <p:nvPr/>
        </p:nvSpPr>
        <p:spPr>
          <a:xfrm>
            <a:off x="939567" y="1602297"/>
            <a:ext cx="1072951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@0: A Brief Intro	</a:t>
            </a:r>
          </a:p>
          <a:p>
            <a:endParaRPr lang="en-US" altLang="zh-CN" sz="2000" dirty="0"/>
          </a:p>
          <a:p>
            <a:r>
              <a:rPr lang="en-US" altLang="zh-CN" sz="2000" dirty="0"/>
              <a:t>@1: Concept of ‘Compositional Generalization’</a:t>
            </a:r>
          </a:p>
          <a:p>
            <a:r>
              <a:rPr lang="en-US" altLang="zh-CN" sz="2000" dirty="0"/>
              <a:t>	---1.1 from linguistic perspective</a:t>
            </a:r>
          </a:p>
          <a:p>
            <a:r>
              <a:rPr lang="en-US" altLang="zh-CN" sz="2000" dirty="0"/>
              <a:t>	---1.2 tasks &amp; datasets</a:t>
            </a:r>
          </a:p>
          <a:p>
            <a:r>
              <a:rPr lang="en-US" altLang="zh-CN" sz="2000" dirty="0"/>
              <a:t>	</a:t>
            </a:r>
          </a:p>
          <a:p>
            <a:r>
              <a:rPr lang="en-US" altLang="zh-CN" sz="2000" b="1" dirty="0">
                <a:solidFill>
                  <a:schemeClr val="accent5"/>
                </a:solidFill>
              </a:rPr>
              <a:t>@2: Research on Compositional Generalization in NLP</a:t>
            </a:r>
          </a:p>
          <a:p>
            <a:r>
              <a:rPr lang="en-US" altLang="zh-CN" sz="2000" dirty="0"/>
              <a:t>	</a:t>
            </a:r>
            <a:r>
              <a:rPr lang="en-US" altLang="zh-CN" sz="2000" b="1" dirty="0">
                <a:solidFill>
                  <a:schemeClr val="accent5"/>
                </a:solidFill>
              </a:rPr>
              <a:t>---2.1 Specialized Architectures </a:t>
            </a:r>
            <a:r>
              <a:rPr lang="en-US" altLang="zh-CN" sz="2000" dirty="0"/>
              <a:t>&amp; Pretrained Models</a:t>
            </a:r>
          </a:p>
          <a:p>
            <a:r>
              <a:rPr lang="en-US" altLang="zh-CN" sz="2000" dirty="0"/>
              <a:t>	---2.2 Optimization Algorithms</a:t>
            </a:r>
          </a:p>
          <a:p>
            <a:r>
              <a:rPr lang="en-US" altLang="zh-CN" sz="2000" dirty="0"/>
              <a:t>	---2.3 Data Augmentation Methods</a:t>
            </a:r>
          </a:p>
          <a:p>
            <a:endParaRPr lang="en-US" altLang="zh-CN" sz="2000" dirty="0"/>
          </a:p>
          <a:p>
            <a:r>
              <a:rPr lang="en-US" altLang="zh-CN" sz="2000" dirty="0"/>
              <a:t>@3: Conclusion</a:t>
            </a:r>
          </a:p>
        </p:txBody>
      </p:sp>
    </p:spTree>
    <p:extLst>
      <p:ext uri="{BB962C8B-B14F-4D97-AF65-F5344CB8AC3E}">
        <p14:creationId xmlns:p14="http://schemas.microsoft.com/office/powerpoint/2010/main" val="120549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61AF2E-25D1-40E4-8BCA-1F108A205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Specialized Archs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B30D5D-65A4-4DFE-BAD0-09807F8B1A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Primitive-Substitution(EMNLP’19,Main Conf)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1AF04A-4E65-4117-9396-ECF2BBDCC1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09" y="172714"/>
            <a:ext cx="2814094" cy="7083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919C002-DE10-49BB-9725-9C75ECD3E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10" y="1873429"/>
            <a:ext cx="2543530" cy="22386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C6BFB4F-27D2-4686-A57D-BD43821C05C1}"/>
                  </a:ext>
                </a:extLst>
              </p:cNvPr>
              <p:cNvSpPr txBox="1"/>
              <p:nvPr/>
            </p:nvSpPr>
            <p:spPr>
              <a:xfrm>
                <a:off x="3791824" y="1873429"/>
                <a:ext cx="809537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Methods:</a:t>
                </a:r>
              </a:p>
              <a:p>
                <a:r>
                  <a:rPr lang="en-US" altLang="zh-CN" dirty="0"/>
                  <a:t>Both Input(X) and Output(Y) have multiple components that are not labeled in data.</a:t>
                </a:r>
              </a:p>
              <a:p>
                <a:r>
                  <a:rPr lang="en-US" altLang="zh-CN" dirty="0"/>
                  <a:t>Suppose that X has 2 components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; Y has 2 components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C6BFB4F-27D2-4686-A57D-BD43821C0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824" y="1873429"/>
                <a:ext cx="8095376" cy="1200329"/>
              </a:xfrm>
              <a:prstGeom prst="rect">
                <a:avLst/>
              </a:prstGeom>
              <a:blipFill>
                <a:blip r:embed="rId4"/>
                <a:stretch>
                  <a:fillRect l="-602" t="-2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: 圆角 7">
            <a:extLst>
              <a:ext uri="{FF2B5EF4-FFF2-40B4-BE49-F238E27FC236}">
                <a16:creationId xmlns:a16="http://schemas.microsoft.com/office/drawing/2014/main" id="{2E0178F3-C6A0-4429-A017-8E29EC505466}"/>
              </a:ext>
            </a:extLst>
          </p:cNvPr>
          <p:cNvSpPr/>
          <p:nvPr/>
        </p:nvSpPr>
        <p:spPr>
          <a:xfrm>
            <a:off x="3892492" y="3145872"/>
            <a:ext cx="2457974" cy="1658082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7CE5D7C3-48B7-4ECE-A9BD-7D7E6AE77053}"/>
              </a:ext>
            </a:extLst>
          </p:cNvPr>
          <p:cNvSpPr/>
          <p:nvPr/>
        </p:nvSpPr>
        <p:spPr>
          <a:xfrm>
            <a:off x="8721933" y="3145872"/>
            <a:ext cx="2457974" cy="1658082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492BE18-F7A0-4396-9A53-7B0DDDEE0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0214" y="3675545"/>
            <a:ext cx="2362530" cy="78115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27E007F-1359-4D34-AF14-91F9CB5245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708" y="3837297"/>
            <a:ext cx="2324424" cy="49536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21E16FA-0CE8-409E-88F0-7D34C5EE3991}"/>
              </a:ext>
            </a:extLst>
          </p:cNvPr>
          <p:cNvSpPr txBox="1"/>
          <p:nvPr/>
        </p:nvSpPr>
        <p:spPr>
          <a:xfrm>
            <a:off x="4163552" y="322339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/>
              <a:t>when training:</a:t>
            </a:r>
            <a:endParaRPr lang="zh-CN" altLang="en-US" b="1" i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C718813-FDC9-4DC5-92F6-5561086183D0}"/>
              </a:ext>
            </a:extLst>
          </p:cNvPr>
          <p:cNvSpPr txBox="1"/>
          <p:nvPr/>
        </p:nvSpPr>
        <p:spPr>
          <a:xfrm>
            <a:off x="9048697" y="3306919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/>
              <a:t>when testing:</a:t>
            </a:r>
            <a:endParaRPr lang="zh-CN" altLang="en-US" b="1" i="1" dirty="0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302EA874-8330-443F-A49E-FBAF3FEBE35E}"/>
              </a:ext>
            </a:extLst>
          </p:cNvPr>
          <p:cNvSpPr/>
          <p:nvPr/>
        </p:nvSpPr>
        <p:spPr>
          <a:xfrm>
            <a:off x="6701413" y="3876394"/>
            <a:ext cx="1714726" cy="367428"/>
          </a:xfrm>
          <a:prstGeom prst="rightArrow">
            <a:avLst>
              <a:gd name="adj1" fmla="val 30083"/>
              <a:gd name="adj2" fmla="val 56850"/>
            </a:avLst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37E5A13-CB4C-4C0C-8736-095925D7538A}"/>
              </a:ext>
            </a:extLst>
          </p:cNvPr>
          <p:cNvSpPr txBox="1"/>
          <p:nvPr/>
        </p:nvSpPr>
        <p:spPr>
          <a:xfrm>
            <a:off x="6369519" y="3537840"/>
            <a:ext cx="2849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i="1" dirty="0"/>
              <a:t>compositionally generalize</a:t>
            </a:r>
            <a:endParaRPr lang="zh-CN" altLang="en-US" sz="1600" b="1" i="1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4333960-AF31-4E71-8E76-8749CC6BB40D}"/>
              </a:ext>
            </a:extLst>
          </p:cNvPr>
          <p:cNvCxnSpPr/>
          <p:nvPr/>
        </p:nvCxnSpPr>
        <p:spPr>
          <a:xfrm flipH="1" flipV="1">
            <a:off x="1392572" y="3223394"/>
            <a:ext cx="2894202" cy="55165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67AE728-601A-4F89-8FEF-26C6C07B4821}"/>
              </a:ext>
            </a:extLst>
          </p:cNvPr>
          <p:cNvCxnSpPr/>
          <p:nvPr/>
        </p:nvCxnSpPr>
        <p:spPr>
          <a:xfrm flipH="1" flipV="1">
            <a:off x="2706925" y="2147582"/>
            <a:ext cx="2667493" cy="163666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F26CC511-78CE-4662-97E2-B3AD9F6695E8}"/>
              </a:ext>
            </a:extLst>
          </p:cNvPr>
          <p:cNvSpPr/>
          <p:nvPr/>
        </p:nvSpPr>
        <p:spPr>
          <a:xfrm>
            <a:off x="2432807" y="1946246"/>
            <a:ext cx="430691" cy="2013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00149D72-5F4E-462F-BDCA-26881CAC9FCE}"/>
              </a:ext>
            </a:extLst>
          </p:cNvPr>
          <p:cNvSpPr/>
          <p:nvPr/>
        </p:nvSpPr>
        <p:spPr>
          <a:xfrm>
            <a:off x="1022342" y="3036662"/>
            <a:ext cx="430691" cy="2013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B6B8A08-73F2-4062-AE40-D996AB5CB411}"/>
              </a:ext>
            </a:extLst>
          </p:cNvPr>
          <p:cNvSpPr txBox="1"/>
          <p:nvPr/>
        </p:nvSpPr>
        <p:spPr>
          <a:xfrm>
            <a:off x="9161109" y="4256419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i="1" dirty="0">
                <a:solidFill>
                  <a:srgbClr val="FF0000"/>
                </a:solidFill>
              </a:rPr>
              <a:t>we hope</a:t>
            </a:r>
            <a:endParaRPr lang="zh-CN" altLang="en-US" sz="1600" b="1" i="1" dirty="0">
              <a:solidFill>
                <a:srgbClr val="FF0000"/>
              </a:solidFill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E8FB12F0-B825-4630-81B6-FAA5C27D134F}"/>
              </a:ext>
            </a:extLst>
          </p:cNvPr>
          <p:cNvSpPr/>
          <p:nvPr/>
        </p:nvSpPr>
        <p:spPr>
          <a:xfrm>
            <a:off x="8767086" y="4084981"/>
            <a:ext cx="2324424" cy="482838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C7CB0A97-AFDF-46FF-AA68-7D24CF3DC8E1}"/>
                  </a:ext>
                </a:extLst>
              </p:cNvPr>
              <p:cNvSpPr txBox="1"/>
              <p:nvPr/>
            </p:nvSpPr>
            <p:spPr>
              <a:xfrm>
                <a:off x="687827" y="5034875"/>
                <a:ext cx="10609049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/>
                  <a:t>prior knowledge </a:t>
                </a:r>
                <a:r>
                  <a:rPr lang="en-US" altLang="zh-CN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b="1" i="1" dirty="0"/>
                  <a:t> </a:t>
                </a:r>
                <a:r>
                  <a:rPr lang="en-US" altLang="zh-CN" b="1" i="1" dirty="0"/>
                  <a:t>only 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b="1" i="1" dirty="0"/>
                  <a:t> </a:t>
                </a:r>
                <a:r>
                  <a:rPr lang="en-US" altLang="zh-CN" b="1" i="1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b="1" i="1" dirty="0"/>
                  <a:t> </a:t>
                </a:r>
                <a:r>
                  <a:rPr lang="en-US" altLang="zh-CN" b="1" i="1" dirty="0"/>
                  <a:t>only 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dirty="0"/>
                  <a:t>.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So we have the followings exist: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𝑜𝑡h𝑒𝑟𝑠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𝑜𝑡h𝑒𝑟𝑠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According to the chain rule:</a:t>
                </a:r>
              </a:p>
              <a:p>
                <a:r>
                  <a:rPr lang="en-US" altLang="zh-CN" dirty="0"/>
                  <a:t>		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C7CB0A97-AFDF-46FF-AA68-7D24CF3DC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27" y="5034875"/>
                <a:ext cx="10609049" cy="2308324"/>
              </a:xfrm>
              <a:prstGeom prst="rect">
                <a:avLst/>
              </a:prstGeom>
              <a:blipFill>
                <a:blip r:embed="rId7"/>
                <a:stretch>
                  <a:fillRect l="-517" t="-15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438185F7-9782-4FFD-8474-96D150ABFD1E}"/>
              </a:ext>
            </a:extLst>
          </p:cNvPr>
          <p:cNvSpPr txBox="1"/>
          <p:nvPr/>
        </p:nvSpPr>
        <p:spPr>
          <a:xfrm>
            <a:off x="5053923" y="6436653"/>
            <a:ext cx="2189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b="1" i="1" dirty="0">
                <a:solidFill>
                  <a:srgbClr val="FF0000"/>
                </a:solidFill>
              </a:rPr>
              <a:t>high                high</a:t>
            </a:r>
            <a:endParaRPr lang="zh-CN" altLang="en-US" b="1" i="1" dirty="0">
              <a:solidFill>
                <a:srgbClr val="FF0000"/>
              </a:solidFill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E4C4408-EE1B-4565-A440-2474129CFD3D}"/>
              </a:ext>
            </a:extLst>
          </p:cNvPr>
          <p:cNvCxnSpPr/>
          <p:nvPr/>
        </p:nvCxnSpPr>
        <p:spPr>
          <a:xfrm flipV="1">
            <a:off x="5406260" y="6344374"/>
            <a:ext cx="132239" cy="1845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3C6CCA50-13C4-45C3-A048-F01A7516D046}"/>
              </a:ext>
            </a:extLst>
          </p:cNvPr>
          <p:cNvCxnSpPr/>
          <p:nvPr/>
        </p:nvCxnSpPr>
        <p:spPr>
          <a:xfrm flipV="1">
            <a:off x="6590431" y="6352763"/>
            <a:ext cx="132239" cy="1845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77F974C1-F0B5-4702-B7C5-D48D46B34B5D}"/>
              </a:ext>
            </a:extLst>
          </p:cNvPr>
          <p:cNvSpPr/>
          <p:nvPr/>
        </p:nvSpPr>
        <p:spPr>
          <a:xfrm>
            <a:off x="5053923" y="6245781"/>
            <a:ext cx="2072080" cy="714534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连接符: 曲线 34">
            <a:extLst>
              <a:ext uri="{FF2B5EF4-FFF2-40B4-BE49-F238E27FC236}">
                <a16:creationId xmlns:a16="http://schemas.microsoft.com/office/drawing/2014/main" id="{2A6A7D3C-3893-4A1A-AB97-EB1DD3F5BCF9}"/>
              </a:ext>
            </a:extLst>
          </p:cNvPr>
          <p:cNvCxnSpPr>
            <a:cxnSpLocks/>
          </p:cNvCxnSpPr>
          <p:nvPr/>
        </p:nvCxnSpPr>
        <p:spPr>
          <a:xfrm rot="10800000">
            <a:off x="4001551" y="6199466"/>
            <a:ext cx="1143105" cy="302219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7F032527-1FF4-426B-8CB8-1F5DA560FFE9}"/>
              </a:ext>
            </a:extLst>
          </p:cNvPr>
          <p:cNvCxnSpPr>
            <a:cxnSpLocks/>
          </p:cNvCxnSpPr>
          <p:nvPr/>
        </p:nvCxnSpPr>
        <p:spPr>
          <a:xfrm flipH="1">
            <a:off x="3803051" y="6199464"/>
            <a:ext cx="121147" cy="3022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11AB29D0-2D35-4E27-9D32-F9056349147F}"/>
              </a:ext>
            </a:extLst>
          </p:cNvPr>
          <p:cNvSpPr txBox="1"/>
          <p:nvPr/>
        </p:nvSpPr>
        <p:spPr>
          <a:xfrm>
            <a:off x="3500564" y="6440026"/>
            <a:ext cx="64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high</a:t>
            </a:r>
            <a:endParaRPr lang="zh-CN" altLang="en-US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44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5" grpId="0"/>
      <p:bldP spid="16" grpId="0"/>
      <p:bldP spid="17" grpId="0" animBg="1"/>
      <p:bldP spid="18" grpId="0"/>
      <p:bldP spid="23" grpId="0" animBg="1"/>
      <p:bldP spid="24" grpId="0" animBg="1"/>
      <p:bldP spid="25" grpId="0"/>
      <p:bldP spid="26" grpId="0" animBg="1"/>
      <p:bldP spid="28" grpId="0"/>
      <p:bldP spid="33" grpId="0" animBg="1"/>
      <p:bldP spid="3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61AF2E-25D1-40E4-8BCA-1F108A205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Specialized Archs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B30D5D-65A4-4DFE-BAD0-09807F8B1A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Primitive-Substitution(EMNLP’19,Main Conf)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1AF04A-4E65-4117-9396-ECF2BBDCC1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09" y="172714"/>
            <a:ext cx="2814094" cy="7083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C7CB0A97-AFDF-46FF-AA68-7D24CF3DC8E1}"/>
                  </a:ext>
                </a:extLst>
              </p:cNvPr>
              <p:cNvSpPr txBox="1"/>
              <p:nvPr/>
            </p:nvSpPr>
            <p:spPr>
              <a:xfrm>
                <a:off x="711301" y="1803738"/>
                <a:ext cx="7820304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/>
                  <a:t>prior knowledge </a:t>
                </a:r>
                <a:r>
                  <a:rPr lang="en-US" altLang="zh-CN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b="1" i="1" dirty="0"/>
                  <a:t> </a:t>
                </a:r>
                <a:r>
                  <a:rPr lang="en-US" altLang="zh-CN" b="1" i="1" dirty="0"/>
                  <a:t>only 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b="1" i="1" dirty="0"/>
                  <a:t> </a:t>
                </a:r>
                <a:r>
                  <a:rPr lang="en-US" altLang="zh-CN" b="1" i="1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b="1" i="1" dirty="0"/>
                  <a:t> </a:t>
                </a:r>
                <a:r>
                  <a:rPr lang="en-US" altLang="zh-CN" b="1" i="1" dirty="0"/>
                  <a:t>only 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dirty="0"/>
                  <a:t>.</a:t>
                </a:r>
                <a:r>
                  <a:rPr lang="zh-CN" altLang="en-US" dirty="0"/>
                  <a:t> </a:t>
                </a:r>
                <a:endParaRPr lang="en-US" altLang="zh-CN" dirty="0"/>
              </a:p>
              <a:p>
                <a:r>
                  <a:rPr lang="en-US" altLang="zh-CN" b="1" i="1" dirty="0">
                    <a:solidFill>
                      <a:srgbClr val="FF0000"/>
                    </a:solidFill>
                  </a:rPr>
                  <a:t>-&gt;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=1,2)</m:t>
                    </m:r>
                  </m:oMath>
                </a14:m>
                <a:r>
                  <a:rPr lang="en-US" altLang="zh-CN" dirty="0"/>
                  <a:t> is a </a:t>
                </a:r>
                <a:r>
                  <a:rPr lang="en-US" altLang="zh-CN" b="1" i="1" dirty="0">
                    <a:solidFill>
                      <a:srgbClr val="FF0000"/>
                    </a:solidFill>
                  </a:rPr>
                  <a:t>minimal sufficient statistic </a:t>
                </a:r>
                <a:r>
                  <a:rPr lang="en-US" altLang="zh-CN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=1,2)</m:t>
                    </m:r>
                  </m:oMath>
                </a14:m>
                <a:r>
                  <a:rPr lang="en-US" altLang="zh-CN" dirty="0"/>
                  <a:t>;</a:t>
                </a:r>
              </a:p>
              <a:p>
                <a:r>
                  <a:rPr lang="en-US" altLang="zh-CN" dirty="0"/>
                  <a:t>Specifically, In SCAN task, X is the </a:t>
                </a:r>
                <a:r>
                  <a:rPr lang="en-US" altLang="zh-CN" b="1" i="1" dirty="0"/>
                  <a:t>command sequence</a:t>
                </a:r>
                <a:r>
                  <a:rPr lang="en-US" altLang="zh-CN" dirty="0"/>
                  <a:t>; Y is the </a:t>
                </a:r>
                <a:r>
                  <a:rPr lang="en-US" altLang="zh-CN" b="1" i="1" dirty="0"/>
                  <a:t>action sequence</a:t>
                </a:r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X have 2 types of information : </a:t>
                </a:r>
              </a:p>
              <a:p>
                <a:r>
                  <a:rPr lang="en-US" altLang="zh-CN" dirty="0"/>
                  <a:t>	</a:t>
                </a:r>
                <a:r>
                  <a:rPr lang="en-US" altLang="zh-CN" b="1" i="1" dirty="0"/>
                  <a:t>Which actions are presented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and </a:t>
                </a:r>
                <a:r>
                  <a:rPr lang="en-US" altLang="zh-CN" b="1" i="1" dirty="0"/>
                  <a:t>How they are ordered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Accordingly, Y is constructed by the </a:t>
                </a:r>
              </a:p>
              <a:p>
                <a:r>
                  <a:rPr lang="en-US" altLang="zh-CN" b="1" i="1" dirty="0"/>
                  <a:t>output action types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and </a:t>
                </a:r>
                <a:r>
                  <a:rPr lang="en-US" altLang="zh-CN" b="1" i="1" dirty="0"/>
                  <a:t>output action order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. 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C7CB0A97-AFDF-46FF-AA68-7D24CF3DC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01" y="1803738"/>
                <a:ext cx="7820304" cy="2862322"/>
              </a:xfrm>
              <a:prstGeom prst="rect">
                <a:avLst/>
              </a:prstGeom>
              <a:blipFill>
                <a:blip r:embed="rId3"/>
                <a:stretch>
                  <a:fillRect l="-701" t="-1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0294B13C-80A0-42C6-A31C-8B6E2988B551}"/>
              </a:ext>
            </a:extLst>
          </p:cNvPr>
          <p:cNvSpPr txBox="1"/>
          <p:nvPr/>
        </p:nvSpPr>
        <p:spPr>
          <a:xfrm>
            <a:off x="8592300" y="3991022"/>
            <a:ext cx="28522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‘</a:t>
            </a:r>
            <a:r>
              <a:rPr lang="en-US" altLang="zh-CN" sz="1600" b="1" dirty="0"/>
              <a:t>step</a:t>
            </a:r>
            <a:r>
              <a:rPr lang="en-US" altLang="zh-CN" sz="1600" dirty="0"/>
              <a:t>’ and ‘</a:t>
            </a:r>
            <a:r>
              <a:rPr lang="en-US" altLang="zh-CN" sz="1600" b="1" dirty="0"/>
              <a:t>jump</a:t>
            </a:r>
            <a:r>
              <a:rPr lang="en-US" altLang="zh-CN" sz="1600" dirty="0"/>
              <a:t>’ contains the info about </a:t>
            </a:r>
            <a:r>
              <a:rPr lang="en-US" altLang="zh-CN" sz="1600" b="1" dirty="0"/>
              <a:t>which action are presented</a:t>
            </a:r>
            <a:r>
              <a:rPr lang="en-US" altLang="zh-CN" sz="1600" dirty="0"/>
              <a:t>;</a:t>
            </a:r>
          </a:p>
          <a:p>
            <a:r>
              <a:rPr lang="en-US" altLang="zh-CN" sz="1600" dirty="0"/>
              <a:t>‘</a:t>
            </a:r>
            <a:r>
              <a:rPr lang="en-US" altLang="zh-CN" sz="1600" b="1" dirty="0"/>
              <a:t>twice</a:t>
            </a:r>
            <a:r>
              <a:rPr lang="en-US" altLang="zh-CN" sz="1600" dirty="0"/>
              <a:t>’ contains the info about </a:t>
            </a:r>
            <a:r>
              <a:rPr lang="en-US" altLang="zh-CN" sz="1600" b="1" dirty="0"/>
              <a:t>the order of them</a:t>
            </a:r>
            <a:r>
              <a:rPr lang="en-US" altLang="zh-CN" sz="1600" dirty="0"/>
              <a:t>.</a:t>
            </a:r>
            <a:endParaRPr lang="zh-CN" altLang="en-US" sz="1600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4C6A5E87-358F-4679-9BA8-861DCFA96D69}"/>
              </a:ext>
            </a:extLst>
          </p:cNvPr>
          <p:cNvSpPr/>
          <p:nvPr/>
        </p:nvSpPr>
        <p:spPr>
          <a:xfrm>
            <a:off x="8495462" y="1229490"/>
            <a:ext cx="2949095" cy="4297849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7B5E021-E61A-4C5C-9B4C-DAD5964F1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9071" y="4161775"/>
            <a:ext cx="4706007" cy="2305372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9F46BA4B-BBFB-4CFA-B824-1032EA192690}"/>
              </a:ext>
            </a:extLst>
          </p:cNvPr>
          <p:cNvSpPr/>
          <p:nvPr/>
        </p:nvSpPr>
        <p:spPr>
          <a:xfrm>
            <a:off x="2843868" y="4161775"/>
            <a:ext cx="4915949" cy="2385011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1EB0190-CF14-4749-AB29-035A67612407}"/>
              </a:ext>
            </a:extLst>
          </p:cNvPr>
          <p:cNvSpPr txBox="1"/>
          <p:nvPr/>
        </p:nvSpPr>
        <p:spPr>
          <a:xfrm>
            <a:off x="1771691" y="5083628"/>
            <a:ext cx="931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>
                <a:solidFill>
                  <a:srgbClr val="FF0000"/>
                </a:solidFill>
              </a:rPr>
              <a:t>Goals</a:t>
            </a:r>
            <a:endParaRPr lang="zh-CN" altLang="en-US" sz="2400" b="1" i="1" dirty="0">
              <a:solidFill>
                <a:srgbClr val="FF0000"/>
              </a:solidFill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DA68043C-F3BC-45AC-B053-C00C794B1579}"/>
              </a:ext>
            </a:extLst>
          </p:cNvPr>
          <p:cNvCxnSpPr>
            <a:cxnSpLocks/>
          </p:cNvCxnSpPr>
          <p:nvPr/>
        </p:nvCxnSpPr>
        <p:spPr>
          <a:xfrm flipH="1" flipV="1">
            <a:off x="2929070" y="2365695"/>
            <a:ext cx="998949" cy="257957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FE0C7B62-6632-45AB-B4D0-F9912B06094E}"/>
              </a:ext>
            </a:extLst>
          </p:cNvPr>
          <p:cNvCxnSpPr>
            <a:cxnSpLocks/>
          </p:cNvCxnSpPr>
          <p:nvPr/>
        </p:nvCxnSpPr>
        <p:spPr>
          <a:xfrm flipH="1" flipV="1">
            <a:off x="3988714" y="2365695"/>
            <a:ext cx="2326003" cy="31381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>
            <a:extLst>
              <a:ext uri="{FF2B5EF4-FFF2-40B4-BE49-F238E27FC236}">
                <a16:creationId xmlns:a16="http://schemas.microsoft.com/office/drawing/2014/main" id="{8DA7D911-BCB0-4C0E-A06B-953A1F145D4D}"/>
              </a:ext>
            </a:extLst>
          </p:cNvPr>
          <p:cNvSpPr/>
          <p:nvPr/>
        </p:nvSpPr>
        <p:spPr>
          <a:xfrm>
            <a:off x="2466363" y="2114026"/>
            <a:ext cx="897622" cy="31039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14D00055-A434-4C41-BEDC-A4578A03B502}"/>
              </a:ext>
            </a:extLst>
          </p:cNvPr>
          <p:cNvSpPr/>
          <p:nvPr/>
        </p:nvSpPr>
        <p:spPr>
          <a:xfrm>
            <a:off x="3330533" y="2106174"/>
            <a:ext cx="897622" cy="31039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60B5F3A-B9C3-4787-9DC7-F36BCF6E9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663" y="1578121"/>
            <a:ext cx="2543530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96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21" grpId="0" animBg="1"/>
      <p:bldP spid="30" grpId="0"/>
      <p:bldP spid="44" grpId="0" animBg="1"/>
      <p:bldP spid="4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85BCC07-72DD-E209-6301-A2FFD5D92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B5AC-3E22-4501-8AF7-3CA1945CE529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4378115-78B0-088A-4620-B85002258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</a:rPr>
              <a:t>Content</a:t>
            </a:r>
            <a:endParaRPr kumimoji="1" lang="zh-CN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19540DB-0FF9-4728-A98D-0856ED00B2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09" y="172714"/>
            <a:ext cx="2814094" cy="70834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BB6DA9FE-141F-4716-8084-91D301152574}"/>
              </a:ext>
            </a:extLst>
          </p:cNvPr>
          <p:cNvSpPr txBox="1"/>
          <p:nvPr/>
        </p:nvSpPr>
        <p:spPr>
          <a:xfrm>
            <a:off x="939567" y="1602297"/>
            <a:ext cx="1072951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70C0"/>
                </a:solidFill>
              </a:rPr>
              <a:t>@0: A Brief Intro	</a:t>
            </a:r>
          </a:p>
          <a:p>
            <a:endParaRPr lang="en-US" altLang="zh-CN" sz="2000" dirty="0"/>
          </a:p>
          <a:p>
            <a:r>
              <a:rPr lang="en-US" altLang="zh-CN" sz="2000" dirty="0"/>
              <a:t>@1: Concept of ‘Compositional Generalization’</a:t>
            </a:r>
          </a:p>
          <a:p>
            <a:r>
              <a:rPr lang="en-US" altLang="zh-CN" sz="2000" dirty="0"/>
              <a:t>	---1.1 from linguistic perspective</a:t>
            </a:r>
          </a:p>
          <a:p>
            <a:r>
              <a:rPr lang="en-US" altLang="zh-CN" sz="2000" dirty="0"/>
              <a:t>	---1.2 tasks &amp; datasets</a:t>
            </a:r>
          </a:p>
          <a:p>
            <a:r>
              <a:rPr lang="en-US" altLang="zh-CN" sz="2000" dirty="0"/>
              <a:t>	</a:t>
            </a:r>
          </a:p>
          <a:p>
            <a:r>
              <a:rPr lang="en-US" altLang="zh-CN" sz="2000" dirty="0"/>
              <a:t>@2: Research on Compositional Generalization in NLP</a:t>
            </a:r>
          </a:p>
          <a:p>
            <a:r>
              <a:rPr lang="en-US" altLang="zh-CN" sz="2000" dirty="0"/>
              <a:t>	---2.1 Specialized Architectures &amp; Pretrained Models</a:t>
            </a:r>
          </a:p>
          <a:p>
            <a:r>
              <a:rPr lang="en-US" altLang="zh-CN" sz="2000" dirty="0"/>
              <a:t>	---2.2 Optimization Algorithms</a:t>
            </a:r>
          </a:p>
          <a:p>
            <a:r>
              <a:rPr lang="en-US" altLang="zh-CN" sz="2000" dirty="0"/>
              <a:t>	---2.3 Data Augmentation Methods</a:t>
            </a:r>
          </a:p>
          <a:p>
            <a:endParaRPr lang="en-US" altLang="zh-CN" sz="2000" dirty="0"/>
          </a:p>
          <a:p>
            <a:r>
              <a:rPr lang="en-US" altLang="zh-CN" sz="2000" dirty="0"/>
              <a:t>@3: Conclusion</a:t>
            </a:r>
          </a:p>
        </p:txBody>
      </p:sp>
    </p:spTree>
    <p:extLst>
      <p:ext uri="{BB962C8B-B14F-4D97-AF65-F5344CB8AC3E}">
        <p14:creationId xmlns:p14="http://schemas.microsoft.com/office/powerpoint/2010/main" val="3253410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F2AC9C8-018D-4EF3-A948-7D9C96707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02" y="1719743"/>
            <a:ext cx="7671200" cy="499683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761AF2E-25D1-40E4-8BCA-1F108A205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Specialized Archs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B30D5D-65A4-4DFE-BAD0-09807F8B1A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Primitive-Substitution(EMNLP’19,Main Conf)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1AF04A-4E65-4117-9396-ECF2BBDCC1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09" y="172714"/>
            <a:ext cx="2814094" cy="708348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2ACB3578-5409-40CD-9504-9D8A145345F0}"/>
              </a:ext>
            </a:extLst>
          </p:cNvPr>
          <p:cNvSpPr/>
          <p:nvPr/>
        </p:nvSpPr>
        <p:spPr>
          <a:xfrm>
            <a:off x="947956" y="2365695"/>
            <a:ext cx="2600587" cy="75501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8521436D-2855-44C7-9805-CA021416B5F2}"/>
              </a:ext>
            </a:extLst>
          </p:cNvPr>
          <p:cNvSpPr/>
          <p:nvPr/>
        </p:nvSpPr>
        <p:spPr>
          <a:xfrm>
            <a:off x="4272294" y="2365695"/>
            <a:ext cx="2600587" cy="75501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7F8E564-39C9-486B-AAF2-AD96CE74D5BE}"/>
              </a:ext>
            </a:extLst>
          </p:cNvPr>
          <p:cNvCxnSpPr>
            <a:stCxn id="5" idx="7"/>
          </p:cNvCxnSpPr>
          <p:nvPr/>
        </p:nvCxnSpPr>
        <p:spPr>
          <a:xfrm flipV="1">
            <a:off x="3167696" y="1543574"/>
            <a:ext cx="4801845" cy="932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C573AA7-1C76-46F9-A26A-BDF3994F35FD}"/>
              </a:ext>
            </a:extLst>
          </p:cNvPr>
          <p:cNvCxnSpPr>
            <a:stCxn id="7" idx="7"/>
          </p:cNvCxnSpPr>
          <p:nvPr/>
        </p:nvCxnSpPr>
        <p:spPr>
          <a:xfrm flipV="1">
            <a:off x="6492034" y="1576374"/>
            <a:ext cx="1469118" cy="899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9BF2BB7-8468-470C-8FA3-91FEF7C449C6}"/>
                  </a:ext>
                </a:extLst>
              </p:cNvPr>
              <p:cNvSpPr txBox="1"/>
              <p:nvPr/>
            </p:nvSpPr>
            <p:spPr>
              <a:xfrm>
                <a:off x="7961152" y="1070497"/>
                <a:ext cx="423084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i="1" dirty="0"/>
                  <a:t>2 different embeddings for each 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altLang="zh-CN" b="1" i="1" dirty="0"/>
              </a:p>
              <a:p>
                <a:endParaRPr lang="zh-CN" altLang="en-US" b="1" i="1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9BF2BB7-8468-470C-8FA3-91FEF7C44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1152" y="1070497"/>
                <a:ext cx="4230848" cy="646331"/>
              </a:xfrm>
              <a:prstGeom prst="rect">
                <a:avLst/>
              </a:prstGeom>
              <a:blipFill>
                <a:blip r:embed="rId4"/>
                <a:stretch>
                  <a:fillRect l="-1297" t="-5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32C24CCB-BEF8-4458-A733-EF3731C0F3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2597" y="1412689"/>
            <a:ext cx="2333951" cy="82879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9936727-BD72-490F-B8C0-B141104CE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63" y="1719743"/>
            <a:ext cx="7671200" cy="4996837"/>
          </a:xfrm>
          <a:prstGeom prst="rect">
            <a:avLst/>
          </a:prstGeom>
        </p:spPr>
      </p:pic>
      <p:sp>
        <p:nvSpPr>
          <p:cNvPr id="16" name="椭圆 15">
            <a:extLst>
              <a:ext uri="{FF2B5EF4-FFF2-40B4-BE49-F238E27FC236}">
                <a16:creationId xmlns:a16="http://schemas.microsoft.com/office/drawing/2014/main" id="{23AB7799-CF28-4115-8F93-399B626CDD17}"/>
              </a:ext>
            </a:extLst>
          </p:cNvPr>
          <p:cNvSpPr/>
          <p:nvPr/>
        </p:nvSpPr>
        <p:spPr>
          <a:xfrm>
            <a:off x="938817" y="2365695"/>
            <a:ext cx="2600587" cy="75501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CA28495E-3296-4E6A-BD9B-474881C188B4}"/>
              </a:ext>
            </a:extLst>
          </p:cNvPr>
          <p:cNvSpPr/>
          <p:nvPr/>
        </p:nvSpPr>
        <p:spPr>
          <a:xfrm>
            <a:off x="4263155" y="2365695"/>
            <a:ext cx="2600587" cy="75501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7320DB06-E409-4B60-AA8F-1C7DC67C99EE}"/>
              </a:ext>
            </a:extLst>
          </p:cNvPr>
          <p:cNvCxnSpPr>
            <a:stCxn id="16" idx="7"/>
          </p:cNvCxnSpPr>
          <p:nvPr/>
        </p:nvCxnSpPr>
        <p:spPr>
          <a:xfrm flipV="1">
            <a:off x="3158557" y="1543574"/>
            <a:ext cx="4801845" cy="9326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FDB47ACF-9D59-4108-9F85-9C514EF3FB11}"/>
              </a:ext>
            </a:extLst>
          </p:cNvPr>
          <p:cNvCxnSpPr>
            <a:stCxn id="17" idx="7"/>
          </p:cNvCxnSpPr>
          <p:nvPr/>
        </p:nvCxnSpPr>
        <p:spPr>
          <a:xfrm flipV="1">
            <a:off x="6482895" y="1576374"/>
            <a:ext cx="1469118" cy="8998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269AF310-1D05-4B1C-B8DD-E9BD74CA8AFD}"/>
              </a:ext>
            </a:extLst>
          </p:cNvPr>
          <p:cNvSpPr/>
          <p:nvPr/>
        </p:nvSpPr>
        <p:spPr>
          <a:xfrm>
            <a:off x="1004284" y="3006499"/>
            <a:ext cx="2600587" cy="5696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397964B0-E29C-4159-97BE-A76DA4374501}"/>
              </a:ext>
            </a:extLst>
          </p:cNvPr>
          <p:cNvSpPr/>
          <p:nvPr/>
        </p:nvSpPr>
        <p:spPr>
          <a:xfrm>
            <a:off x="4328622" y="3006498"/>
            <a:ext cx="2600587" cy="50810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89D27113-B200-42D3-9AE5-707CCCB2AAD2}"/>
              </a:ext>
            </a:extLst>
          </p:cNvPr>
          <p:cNvCxnSpPr>
            <a:cxnSpLocks/>
            <a:stCxn id="20" idx="7"/>
          </p:cNvCxnSpPr>
          <p:nvPr/>
        </p:nvCxnSpPr>
        <p:spPr>
          <a:xfrm flipV="1">
            <a:off x="3224024" y="2759908"/>
            <a:ext cx="5097016" cy="3300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4ED97882-A1D9-42E4-917E-11C0531FE582}"/>
              </a:ext>
            </a:extLst>
          </p:cNvPr>
          <p:cNvCxnSpPr>
            <a:cxnSpLocks/>
            <a:stCxn id="21" idx="7"/>
          </p:cNvCxnSpPr>
          <p:nvPr/>
        </p:nvCxnSpPr>
        <p:spPr>
          <a:xfrm flipV="1">
            <a:off x="6548362" y="2812160"/>
            <a:ext cx="1760539" cy="26874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39B804E4-A23A-4E88-A610-DB369BC305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8815" y="2909328"/>
            <a:ext cx="2648320" cy="6668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691E7145-5959-4DB2-9FB7-C567155BCA8C}"/>
                  </a:ext>
                </a:extLst>
              </p:cNvPr>
              <p:cNvSpPr txBox="1"/>
              <p:nvPr/>
            </p:nvSpPr>
            <p:spPr>
              <a:xfrm>
                <a:off x="8489659" y="2550253"/>
                <a:ext cx="30787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i="1" dirty="0"/>
                  <a:t>concatenate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b="1" i="1" dirty="0"/>
                  <a:t> </a:t>
                </a:r>
                <a:r>
                  <a:rPr lang="en-US" altLang="zh-CN" b="1" i="1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zh-CN" altLang="en-US" b="1" i="1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691E7145-5959-4DB2-9FB7-C567155BC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9659" y="2550253"/>
                <a:ext cx="3078759" cy="369332"/>
              </a:xfrm>
              <a:prstGeom prst="rect">
                <a:avLst/>
              </a:prstGeom>
              <a:blipFill>
                <a:blip r:embed="rId7"/>
                <a:stretch>
                  <a:fillRect l="-1782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图片 30">
            <a:extLst>
              <a:ext uri="{FF2B5EF4-FFF2-40B4-BE49-F238E27FC236}">
                <a16:creationId xmlns:a16="http://schemas.microsoft.com/office/drawing/2014/main" id="{1FD9922A-7EAD-44C7-A185-C68632ED91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9240" y="4201983"/>
            <a:ext cx="3447470" cy="1082748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1ECED79F-AC65-4038-99F1-C2982C5E9305}"/>
              </a:ext>
            </a:extLst>
          </p:cNvPr>
          <p:cNvSpPr txBox="1"/>
          <p:nvPr/>
        </p:nvSpPr>
        <p:spPr>
          <a:xfrm>
            <a:off x="7969541" y="3677331"/>
            <a:ext cx="4022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/>
              <a:t>reduce info channel capacity by L2-norm;</a:t>
            </a:r>
          </a:p>
          <a:p>
            <a:r>
              <a:rPr lang="en-US" altLang="zh-CN" b="1" i="1" dirty="0"/>
              <a:t>and add some noise when training</a:t>
            </a:r>
            <a:endParaRPr lang="zh-CN" altLang="en-US" b="1" i="1" dirty="0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1DC6E4AA-A673-4EB9-BBF5-C9E53949D3EE}"/>
              </a:ext>
            </a:extLst>
          </p:cNvPr>
          <p:cNvSpPr/>
          <p:nvPr/>
        </p:nvSpPr>
        <p:spPr>
          <a:xfrm>
            <a:off x="2541864" y="4907560"/>
            <a:ext cx="2810312" cy="59630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D4521BE9-73F3-4B02-B0E2-A99F59D82543}"/>
              </a:ext>
            </a:extLst>
          </p:cNvPr>
          <p:cNvCxnSpPr>
            <a:cxnSpLocks/>
          </p:cNvCxnSpPr>
          <p:nvPr/>
        </p:nvCxnSpPr>
        <p:spPr>
          <a:xfrm>
            <a:off x="4068490" y="5236469"/>
            <a:ext cx="2860719" cy="30020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E0FE03DF-75E5-4235-B35E-2F2B126E33E1}"/>
              </a:ext>
            </a:extLst>
          </p:cNvPr>
          <p:cNvSpPr txBox="1"/>
          <p:nvPr/>
        </p:nvSpPr>
        <p:spPr>
          <a:xfrm>
            <a:off x="5972395" y="5528177"/>
            <a:ext cx="6377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/>
              <a:t>weighted sum </a:t>
            </a:r>
            <a:r>
              <a:rPr lang="en-US" altLang="zh-CN" dirty="0"/>
              <a:t>of </a:t>
            </a:r>
            <a:r>
              <a:rPr lang="en-US" altLang="zh-CN" b="1" i="1" dirty="0"/>
              <a:t>attention map </a:t>
            </a:r>
            <a:r>
              <a:rPr lang="en-US" altLang="zh-CN" dirty="0"/>
              <a:t>and </a:t>
            </a:r>
            <a:r>
              <a:rPr lang="en-US" altLang="zh-CN" b="1" i="1" dirty="0"/>
              <a:t>primitive representations </a:t>
            </a:r>
            <a:endParaRPr lang="zh-CN" altLang="en-US" b="1" i="1" dirty="0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593F2E5C-CCFA-449B-815A-A2B2A717A528}"/>
              </a:ext>
            </a:extLst>
          </p:cNvPr>
          <p:cNvSpPr/>
          <p:nvPr/>
        </p:nvSpPr>
        <p:spPr>
          <a:xfrm>
            <a:off x="2541864" y="5795663"/>
            <a:ext cx="2810312" cy="59630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23EA5B04-AAC0-4D01-9DBD-CE2251B69445}"/>
              </a:ext>
            </a:extLst>
          </p:cNvPr>
          <p:cNvCxnSpPr>
            <a:stCxn id="41" idx="6"/>
          </p:cNvCxnSpPr>
          <p:nvPr/>
        </p:nvCxnSpPr>
        <p:spPr>
          <a:xfrm>
            <a:off x="5352176" y="6093814"/>
            <a:ext cx="1130719" cy="16437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DDD03A8C-A711-4E01-9584-1EC180538361}"/>
              </a:ext>
            </a:extLst>
          </p:cNvPr>
          <p:cNvSpPr txBox="1"/>
          <p:nvPr/>
        </p:nvSpPr>
        <p:spPr>
          <a:xfrm>
            <a:off x="6548361" y="6176000"/>
            <a:ext cx="454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/>
              <a:t>one-layer fully-connected network to predict</a:t>
            </a:r>
            <a:endParaRPr lang="zh-CN" altLang="en-US" b="1" i="1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B696388-4128-471B-A9B0-B1A1A58BE91C}"/>
              </a:ext>
            </a:extLst>
          </p:cNvPr>
          <p:cNvSpPr txBox="1"/>
          <p:nvPr/>
        </p:nvSpPr>
        <p:spPr>
          <a:xfrm>
            <a:off x="4410187" y="3731806"/>
            <a:ext cx="2298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step-by-step decode</a:t>
            </a:r>
            <a:endParaRPr lang="zh-CN" altLang="en-US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04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 animBg="1"/>
      <p:bldP spid="17" grpId="0" animBg="1"/>
      <p:bldP spid="20" grpId="0" animBg="1"/>
      <p:bldP spid="21" grpId="0" animBg="1"/>
      <p:bldP spid="29" grpId="0"/>
      <p:bldP spid="32" grpId="0"/>
      <p:bldP spid="37" grpId="0" animBg="1"/>
      <p:bldP spid="40" grpId="0"/>
      <p:bldP spid="41" grpId="0" animBg="1"/>
      <p:bldP spid="44" grpId="0"/>
      <p:bldP spid="4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61AF2E-25D1-40E4-8BCA-1F108A205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Specialized Archs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B30D5D-65A4-4DFE-BAD0-09807F8B1A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Primitive-Substitution(EMNLP’19,Main Conf)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1AF04A-4E65-4117-9396-ECF2BBDCC1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09" y="172714"/>
            <a:ext cx="2814094" cy="708348"/>
          </a:xfrm>
          <a:prstGeom prst="rect">
            <a:avLst/>
          </a:prstGeom>
        </p:spPr>
      </p:pic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C520DF9-0FC1-41AE-9C32-D4EB33AAD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943360"/>
              </p:ext>
            </p:extLst>
          </p:nvPr>
        </p:nvGraphicFramePr>
        <p:xfrm>
          <a:off x="2107828" y="2518956"/>
          <a:ext cx="7422065" cy="1820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413">
                  <a:extLst>
                    <a:ext uri="{9D8B030D-6E8A-4147-A177-3AD203B41FA5}">
                      <a16:colId xmlns:a16="http://schemas.microsoft.com/office/drawing/2014/main" val="3675903460"/>
                    </a:ext>
                  </a:extLst>
                </a:gridCol>
                <a:gridCol w="1484413">
                  <a:extLst>
                    <a:ext uri="{9D8B030D-6E8A-4147-A177-3AD203B41FA5}">
                      <a16:colId xmlns:a16="http://schemas.microsoft.com/office/drawing/2014/main" val="2845302461"/>
                    </a:ext>
                  </a:extLst>
                </a:gridCol>
                <a:gridCol w="1484413">
                  <a:extLst>
                    <a:ext uri="{9D8B030D-6E8A-4147-A177-3AD203B41FA5}">
                      <a16:colId xmlns:a16="http://schemas.microsoft.com/office/drawing/2014/main" val="2430329103"/>
                    </a:ext>
                  </a:extLst>
                </a:gridCol>
                <a:gridCol w="1484413">
                  <a:extLst>
                    <a:ext uri="{9D8B030D-6E8A-4147-A177-3AD203B41FA5}">
                      <a16:colId xmlns:a16="http://schemas.microsoft.com/office/drawing/2014/main" val="433626078"/>
                    </a:ext>
                  </a:extLst>
                </a:gridCol>
                <a:gridCol w="1484413">
                  <a:extLst>
                    <a:ext uri="{9D8B030D-6E8A-4147-A177-3AD203B41FA5}">
                      <a16:colId xmlns:a16="http://schemas.microsoft.com/office/drawing/2014/main" val="1861882860"/>
                    </a:ext>
                  </a:extLst>
                </a:gridCol>
              </a:tblGrid>
              <a:tr h="606696">
                <a:tc>
                  <a:txBody>
                    <a:bodyPr/>
                    <a:lstStyle/>
                    <a:p>
                      <a:r>
                        <a:rPr lang="en-US" altLang="zh-CN" dirty="0"/>
                        <a:t>Model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rand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jump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around right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length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500154"/>
                  </a:ext>
                </a:extLst>
              </a:tr>
              <a:tr h="606696">
                <a:tc>
                  <a:txBody>
                    <a:bodyPr/>
                    <a:lstStyle/>
                    <a:p>
                      <a:r>
                        <a:rPr lang="en-US" altLang="zh-CN" dirty="0"/>
                        <a:t>Baseline(best)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99.9%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2.5%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14.1%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020775"/>
                  </a:ext>
                </a:extLst>
              </a:tr>
              <a:tr h="606696">
                <a:tc>
                  <a:txBody>
                    <a:bodyPr/>
                    <a:lstStyle/>
                    <a:p>
                      <a:r>
                        <a:rPr lang="en-US" altLang="zh-CN" dirty="0"/>
                        <a:t>Proposed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i="1" dirty="0"/>
                        <a:t>100%</a:t>
                      </a:r>
                      <a:endParaRPr lang="zh-CN" altLang="en-US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i="1" dirty="0"/>
                        <a:t>98.8%</a:t>
                      </a:r>
                      <a:endParaRPr lang="zh-CN" altLang="en-US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i="1" dirty="0"/>
                        <a:t>83.2%</a:t>
                      </a:r>
                      <a:endParaRPr lang="zh-CN" altLang="en-US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i="1" dirty="0"/>
                        <a:t>20.3%</a:t>
                      </a:r>
                      <a:endParaRPr lang="zh-CN" altLang="en-US" b="1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512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4086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61AF2E-25D1-40E4-8BCA-1F108A205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Specialized Archs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B30D5D-65A4-4DFE-BAD0-09807F8B1A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Syntactic-Attention(ACL’20,SRW)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C6D73D-1B74-4158-80F6-BFC73AE9E1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09" y="172714"/>
            <a:ext cx="2814094" cy="7083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975BECE-385F-40AC-9A0D-395AA0A04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683" y="2082509"/>
            <a:ext cx="5547097" cy="273599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74F0931-9A01-42C8-9CCD-84BDF6EA5C3C}"/>
              </a:ext>
            </a:extLst>
          </p:cNvPr>
          <p:cNvSpPr txBox="1"/>
          <p:nvPr/>
        </p:nvSpPr>
        <p:spPr>
          <a:xfrm>
            <a:off x="1181965" y="6315954"/>
            <a:ext cx="894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Compositional generalization by factorizing alignment and translation, ACL’20 SRW</a:t>
            </a:r>
            <a:endParaRPr lang="zh-CN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22D30F-CC76-44BB-9F46-856B0ABE7064}"/>
              </a:ext>
            </a:extLst>
          </p:cNvPr>
          <p:cNvSpPr txBox="1"/>
          <p:nvPr/>
        </p:nvSpPr>
        <p:spPr>
          <a:xfrm>
            <a:off x="6520606" y="4693330"/>
            <a:ext cx="5098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/>
              <a:t>transformation of an out-of-domain generalization problem into 2 independent, identically distributed problems</a:t>
            </a:r>
            <a:endParaRPr lang="zh-CN" altLang="en-US" b="1" i="1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637EA35-CE51-4CFA-92AE-C8BBB1CCEFCE}"/>
              </a:ext>
            </a:extLst>
          </p:cNvPr>
          <p:cNvSpPr/>
          <p:nvPr/>
        </p:nvSpPr>
        <p:spPr>
          <a:xfrm>
            <a:off x="6118287" y="2059104"/>
            <a:ext cx="5750582" cy="3685934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C615762-C6C7-40A5-AA36-072C5C2E08C1}"/>
              </a:ext>
            </a:extLst>
          </p:cNvPr>
          <p:cNvSpPr txBox="1"/>
          <p:nvPr/>
        </p:nvSpPr>
        <p:spPr>
          <a:xfrm>
            <a:off x="8611630" y="3679359"/>
            <a:ext cx="109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syntactic</a:t>
            </a:r>
            <a:endParaRPr lang="zh-CN" altLang="en-US" b="1" i="1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8DEA461-1E90-4EF7-B691-022667BB7CE6}"/>
              </a:ext>
            </a:extLst>
          </p:cNvPr>
          <p:cNvSpPr txBox="1"/>
          <p:nvPr/>
        </p:nvSpPr>
        <p:spPr>
          <a:xfrm>
            <a:off x="8611630" y="3034720"/>
            <a:ext cx="109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semantic</a:t>
            </a:r>
            <a:endParaRPr lang="zh-CN" altLang="en-US" b="1" i="1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9E4E82F-C7C0-47FF-B9FE-328A61F0355F}"/>
              </a:ext>
            </a:extLst>
          </p:cNvPr>
          <p:cNvSpPr txBox="1"/>
          <p:nvPr/>
        </p:nvSpPr>
        <p:spPr>
          <a:xfrm>
            <a:off x="528505" y="1904301"/>
            <a:ext cx="45250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/>
              <a:t>models trained on </a:t>
            </a:r>
            <a:r>
              <a:rPr lang="en-US" altLang="zh-CN" i="1" dirty="0" err="1"/>
              <a:t>compgen</a:t>
            </a:r>
            <a:r>
              <a:rPr lang="en-US" altLang="zh-CN" i="1" dirty="0"/>
              <a:t> tasks </a:t>
            </a:r>
            <a:r>
              <a:rPr lang="en-US" altLang="zh-CN" b="1" i="1" dirty="0">
                <a:solidFill>
                  <a:srgbClr val="FF0000"/>
                </a:solidFill>
              </a:rPr>
              <a:t>fail</a:t>
            </a:r>
            <a:r>
              <a:rPr lang="en-US" altLang="zh-CN" i="1" dirty="0"/>
              <a:t> to generalize mainly because they have </a:t>
            </a:r>
            <a:r>
              <a:rPr lang="en-US" altLang="zh-CN" b="1" i="1" dirty="0">
                <a:solidFill>
                  <a:srgbClr val="FF0000"/>
                </a:solidFill>
              </a:rPr>
              <a:t>memorized </a:t>
            </a:r>
            <a:r>
              <a:rPr lang="en-US" altLang="zh-CN" i="1" dirty="0"/>
              <a:t>biases that indeed exist in </a:t>
            </a:r>
            <a:r>
              <a:rPr lang="en-US" altLang="zh-CN" b="1" i="1" dirty="0">
                <a:solidFill>
                  <a:srgbClr val="FF0000"/>
                </a:solidFill>
              </a:rPr>
              <a:t>training set</a:t>
            </a:r>
            <a:r>
              <a:rPr lang="en-US" altLang="zh-CN" i="1" dirty="0"/>
              <a:t>.</a:t>
            </a:r>
          </a:p>
          <a:p>
            <a:endParaRPr lang="zh-CN" altLang="en-US" i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945EA9-1DE5-41E3-BCB0-41227EC6A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31" y="3191914"/>
            <a:ext cx="5786244" cy="2056359"/>
          </a:xfrm>
          <a:prstGeom prst="rect">
            <a:avLst/>
          </a:prstGeom>
        </p:spPr>
      </p:pic>
      <p:sp>
        <p:nvSpPr>
          <p:cNvPr id="15" name="思想气泡: 云 14">
            <a:extLst>
              <a:ext uri="{FF2B5EF4-FFF2-40B4-BE49-F238E27FC236}">
                <a16:creationId xmlns:a16="http://schemas.microsoft.com/office/drawing/2014/main" id="{EC966624-D88C-4346-9001-9F5C9EC6D679}"/>
              </a:ext>
            </a:extLst>
          </p:cNvPr>
          <p:cNvSpPr/>
          <p:nvPr/>
        </p:nvSpPr>
        <p:spPr>
          <a:xfrm rot="17698532">
            <a:off x="114600" y="3700908"/>
            <a:ext cx="917416" cy="1157231"/>
          </a:xfrm>
          <a:prstGeom prst="cloud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13B3998-11AC-41C4-913C-9A93024F3C39}"/>
              </a:ext>
            </a:extLst>
          </p:cNvPr>
          <p:cNvSpPr txBox="1"/>
          <p:nvPr/>
        </p:nvSpPr>
        <p:spPr>
          <a:xfrm>
            <a:off x="20250" y="4048691"/>
            <a:ext cx="1436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i="1" dirty="0">
                <a:solidFill>
                  <a:srgbClr val="FF0000"/>
                </a:solidFill>
              </a:rPr>
              <a:t>walk twice</a:t>
            </a:r>
          </a:p>
          <a:p>
            <a:r>
              <a:rPr lang="en-US" altLang="zh-CN" sz="1200" b="1" i="1" dirty="0">
                <a:solidFill>
                  <a:srgbClr val="FF0000"/>
                </a:solidFill>
              </a:rPr>
              <a:t>-&gt; WALK </a:t>
            </a:r>
            <a:r>
              <a:rPr lang="en-US" altLang="zh-CN" sz="1200" b="1" i="1" dirty="0" err="1">
                <a:solidFill>
                  <a:srgbClr val="FF0000"/>
                </a:solidFill>
              </a:rPr>
              <a:t>WALK</a:t>
            </a:r>
            <a:r>
              <a:rPr lang="en-US" altLang="zh-CN" sz="1200" b="1" i="1" dirty="0">
                <a:solidFill>
                  <a:srgbClr val="FF0000"/>
                </a:solidFill>
              </a:rPr>
              <a:t> </a:t>
            </a:r>
            <a:endParaRPr lang="zh-CN" altLang="en-US" sz="1200" b="1" i="1" dirty="0">
              <a:solidFill>
                <a:srgbClr val="FF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9F25115-EDB8-443F-8F93-B9EE66187448}"/>
              </a:ext>
            </a:extLst>
          </p:cNvPr>
          <p:cNvSpPr txBox="1"/>
          <p:nvPr/>
        </p:nvSpPr>
        <p:spPr>
          <a:xfrm>
            <a:off x="528505" y="5352176"/>
            <a:ext cx="4798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/>
              <a:t>human capacity for </a:t>
            </a:r>
            <a:r>
              <a:rPr lang="en-US" altLang="zh-CN" b="1" i="1" dirty="0">
                <a:solidFill>
                  <a:srgbClr val="FF0000"/>
                </a:solidFill>
              </a:rPr>
              <a:t>systematic generalization </a:t>
            </a:r>
            <a:r>
              <a:rPr lang="en-US" altLang="zh-CN" i="1" dirty="0"/>
              <a:t>is linked to mechanisms for </a:t>
            </a:r>
            <a:r>
              <a:rPr lang="en-US" altLang="zh-CN" b="1" i="1" dirty="0">
                <a:solidFill>
                  <a:srgbClr val="FF0000"/>
                </a:solidFill>
              </a:rPr>
              <a:t>processing syntax</a:t>
            </a:r>
            <a:r>
              <a:rPr lang="en-US" altLang="zh-CN" b="1" i="1" dirty="0"/>
              <a:t>.</a:t>
            </a:r>
            <a:endParaRPr lang="zh-CN" altLang="en-US" b="1" i="1" dirty="0"/>
          </a:p>
        </p:txBody>
      </p:sp>
      <p:sp>
        <p:nvSpPr>
          <p:cNvPr id="18" name="思想气泡: 云 17">
            <a:extLst>
              <a:ext uri="{FF2B5EF4-FFF2-40B4-BE49-F238E27FC236}">
                <a16:creationId xmlns:a16="http://schemas.microsoft.com/office/drawing/2014/main" id="{55D9A6B8-F5D9-486D-A9AA-C495ED8297F9}"/>
              </a:ext>
            </a:extLst>
          </p:cNvPr>
          <p:cNvSpPr/>
          <p:nvPr/>
        </p:nvSpPr>
        <p:spPr>
          <a:xfrm>
            <a:off x="1860070" y="4048691"/>
            <a:ext cx="950242" cy="531698"/>
          </a:xfrm>
          <a:prstGeom prst="cloud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4FF6E68-3FE5-4A0A-8DA4-AB70FBB65219}"/>
              </a:ext>
            </a:extLst>
          </p:cNvPr>
          <p:cNvSpPr txBox="1"/>
          <p:nvPr/>
        </p:nvSpPr>
        <p:spPr>
          <a:xfrm>
            <a:off x="1860070" y="4073971"/>
            <a:ext cx="1971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i="1" dirty="0">
                <a:solidFill>
                  <a:srgbClr val="FF0000"/>
                </a:solidFill>
              </a:rPr>
              <a:t>Action twice</a:t>
            </a:r>
          </a:p>
          <a:p>
            <a:r>
              <a:rPr lang="en-US" altLang="zh-CN" sz="1200" b="1" i="1" dirty="0">
                <a:solidFill>
                  <a:srgbClr val="FF0000"/>
                </a:solidFill>
              </a:rPr>
              <a:t> -&gt; ACT </a:t>
            </a:r>
            <a:r>
              <a:rPr lang="en-US" altLang="zh-CN" sz="1200" b="1" i="1" dirty="0" err="1">
                <a:solidFill>
                  <a:srgbClr val="FF0000"/>
                </a:solidFill>
              </a:rPr>
              <a:t>ACT</a:t>
            </a:r>
            <a:endParaRPr lang="zh-CN" altLang="en-US" sz="1200" b="1" i="1" dirty="0">
              <a:solidFill>
                <a:srgbClr val="FF0000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220DFAC-F0B8-4B08-95FB-BCDD500C9426}"/>
              </a:ext>
            </a:extLst>
          </p:cNvPr>
          <p:cNvSpPr txBox="1"/>
          <p:nvPr/>
        </p:nvSpPr>
        <p:spPr>
          <a:xfrm>
            <a:off x="6704887" y="1402553"/>
            <a:ext cx="4258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/>
              <a:t>Proposed Method:</a:t>
            </a:r>
          </a:p>
          <a:p>
            <a:r>
              <a:rPr lang="en-US" altLang="zh-CN" b="1" i="1" dirty="0">
                <a:solidFill>
                  <a:srgbClr val="FF0000"/>
                </a:solidFill>
              </a:rPr>
              <a:t>separate syntactic info from semantic info</a:t>
            </a:r>
            <a:endParaRPr lang="zh-CN" altLang="en-US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19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/>
      <p:bldP spid="12" grpId="0"/>
      <p:bldP spid="15" grpId="0" animBg="1"/>
      <p:bldP spid="16" grpId="0"/>
      <p:bldP spid="17" grpId="0"/>
      <p:bldP spid="18" grpId="0" animBg="1"/>
      <p:bldP spid="19" grpId="0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61AF2E-25D1-40E4-8BCA-1F108A205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Specialized Archs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B30D5D-65A4-4DFE-BAD0-09807F8B1A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Syntactic-Attention(ACL’20,SRW)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C6D73D-1B74-4158-80F6-BFC73AE9E1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09" y="172714"/>
            <a:ext cx="2814094" cy="7083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F39A91F-F47A-4C59-950D-431FA104A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155" y="1863112"/>
            <a:ext cx="5638270" cy="23941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33A2BDC-F8A1-4060-8752-C59927A8B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48" y="1901226"/>
            <a:ext cx="5417334" cy="380261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5E572EC-A82E-4F9E-85C7-9B9C75CD1E62}"/>
              </a:ext>
            </a:extLst>
          </p:cNvPr>
          <p:cNvSpPr/>
          <p:nvPr/>
        </p:nvSpPr>
        <p:spPr>
          <a:xfrm>
            <a:off x="520117" y="4414412"/>
            <a:ext cx="3028426" cy="4763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0E19897-BD6E-4783-8B7B-706108651B3D}"/>
              </a:ext>
            </a:extLst>
          </p:cNvPr>
          <p:cNvSpPr/>
          <p:nvPr/>
        </p:nvSpPr>
        <p:spPr>
          <a:xfrm>
            <a:off x="3548543" y="3204594"/>
            <a:ext cx="2046914" cy="66273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C21C164-EC8B-4A98-A2AA-182F1802D315}"/>
              </a:ext>
            </a:extLst>
          </p:cNvPr>
          <p:cNvSpPr txBox="1"/>
          <p:nvPr/>
        </p:nvSpPr>
        <p:spPr>
          <a:xfrm>
            <a:off x="7020877" y="3929023"/>
            <a:ext cx="394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Proposed Method : Syntactic Attention</a:t>
            </a:r>
            <a:endParaRPr lang="zh-CN" altLang="en-US" b="1" i="1" dirty="0">
              <a:solidFill>
                <a:srgbClr val="FF0000"/>
              </a:solidFill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F77CC95-7DE5-415D-A052-B112EE77D38E}"/>
              </a:ext>
            </a:extLst>
          </p:cNvPr>
          <p:cNvSpPr/>
          <p:nvPr/>
        </p:nvSpPr>
        <p:spPr>
          <a:xfrm>
            <a:off x="5922628" y="1863112"/>
            <a:ext cx="5981350" cy="2616609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F227B47-910B-4DC3-9E66-23A3F9ECF5DA}"/>
                  </a:ext>
                </a:extLst>
              </p:cNvPr>
              <p:cNvSpPr txBox="1"/>
              <p:nvPr/>
            </p:nvSpPr>
            <p:spPr>
              <a:xfrm>
                <a:off x="-30250" y="5703837"/>
                <a:ext cx="5785098" cy="1005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/>
                  <a:t>@1: this picture is cited from ‘Associate Professor LeeHungyi-Machine Learning Course Slides 2020Spring@NTU’</a:t>
                </a:r>
              </a:p>
              <a:p>
                <a:r>
                  <a:rPr lang="en-US" altLang="zh-CN" sz="1400" dirty="0"/>
                  <a:t>@2: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p>
                    </m:sSubSup>
                    <m:r>
                      <a:rPr lang="en-US" altLang="zh-CN" sz="1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b="1" i="1" smtClean="0">
                        <a:latin typeface="Cambria Math" panose="02040503050406030204" pitchFamily="18" charset="0"/>
                      </a:rPr>
                      <m:t>𝒎𝒂𝒕𝒄𝒉</m:t>
                    </m:r>
                    <m:d>
                      <m:dPr>
                        <m:ctrlP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altLang="zh-CN" sz="14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p>
                        </m:sSup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altLang="zh-CN" sz="1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p>
                            <m:r>
                              <a:rPr lang="en-US" altLang="zh-CN" sz="1400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p>
                        </m:sSup>
                      </m:e>
                    </m:d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panose="02040503050406030204" pitchFamily="18" charset="0"/>
                      </a:rPr>
                      <m:t>where</m:t>
                    </m:r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panose="02040503050406030204" pitchFamily="18" charset="0"/>
                      </a:rPr>
                      <m:t>match</m:t>
                    </m:r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panose="02040503050406030204" pitchFamily="18" charset="0"/>
                      </a:rPr>
                      <m:t>function</m:t>
                    </m:r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panose="02040503050406030204" pitchFamily="18" charset="0"/>
                      </a:rPr>
                      <m:t>can</m:t>
                    </m:r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panose="02040503050406030204" pitchFamily="18" charset="0"/>
                      </a:rPr>
                      <m:t>be</m:t>
                    </m:r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panose="02040503050406030204" pitchFamily="18" charset="0"/>
                      </a:rPr>
                      <m:t>cosine</m:t>
                    </m:r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panose="02040503050406030204" pitchFamily="18" charset="0"/>
                      </a:rPr>
                      <m:t>similarity</m:t>
                    </m:r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panose="02040503050406030204" pitchFamily="18" charset="0"/>
                      </a:rPr>
                      <m:t>feedforward</m:t>
                    </m:r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panose="02040503050406030204" pitchFamily="18" charset="0"/>
                      </a:rPr>
                      <m:t>neural</m:t>
                    </m:r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panose="02040503050406030204" pitchFamily="18" charset="0"/>
                      </a:rPr>
                      <m:t>network</m:t>
                    </m:r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panose="02040503050406030204" pitchFamily="18" charset="0"/>
                      </a:rPr>
                      <m:t>anything</m:t>
                    </m:r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panose="02040503050406030204" pitchFamily="18" charset="0"/>
                      </a:rPr>
                      <m:t>else</m:t>
                    </m:r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F227B47-910B-4DC3-9E66-23A3F9ECF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250" y="5703837"/>
                <a:ext cx="5785098" cy="1005788"/>
              </a:xfrm>
              <a:prstGeom prst="rect">
                <a:avLst/>
              </a:prstGeom>
              <a:blipFill>
                <a:blip r:embed="rId5"/>
                <a:stretch>
                  <a:fillRect l="-316" t="-1212" b="-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A4AFC5E5-851D-42AD-990A-16FE0A312C8B}"/>
              </a:ext>
            </a:extLst>
          </p:cNvPr>
          <p:cNvSpPr txBox="1"/>
          <p:nvPr/>
        </p:nvSpPr>
        <p:spPr>
          <a:xfrm>
            <a:off x="100668" y="4890782"/>
            <a:ext cx="1006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encoder</a:t>
            </a:r>
            <a:endParaRPr lang="zh-CN" altLang="en-US" b="1" i="1" dirty="0">
              <a:solidFill>
                <a:srgbClr val="FF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A88A6AB-D8B7-427F-B550-3AE7ECC36C20}"/>
              </a:ext>
            </a:extLst>
          </p:cNvPr>
          <p:cNvSpPr txBox="1"/>
          <p:nvPr/>
        </p:nvSpPr>
        <p:spPr>
          <a:xfrm>
            <a:off x="3350513" y="2814954"/>
            <a:ext cx="1006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solidFill>
                  <a:srgbClr val="00B0F0"/>
                </a:solidFill>
              </a:rPr>
              <a:t>decoder</a:t>
            </a:r>
            <a:endParaRPr lang="zh-CN" altLang="en-US" b="1" i="1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316161A-9C24-4D65-9784-C427EB8E9BE8}"/>
                  </a:ext>
                </a:extLst>
              </p:cNvPr>
              <p:cNvSpPr txBox="1"/>
              <p:nvPr/>
            </p:nvSpPr>
            <p:spPr>
              <a:xfrm>
                <a:off x="5922628" y="4414412"/>
                <a:ext cx="6084815" cy="2730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i="1" dirty="0">
                    <a:solidFill>
                      <a:srgbClr val="FF0000"/>
                    </a:solidFill>
                  </a:rPr>
                  <a:t>Synt-Att: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i="1" dirty="0"/>
                  <a:t> </a:t>
                </a:r>
                <a:r>
                  <a:rPr lang="en-US" altLang="zh-CN" i="1" dirty="0"/>
                  <a:t>are one-hot encodings</a:t>
                </a:r>
                <a:r>
                  <a:rPr lang="en-US" altLang="zh-CN" dirty="0"/>
                  <a:t>. (e.g., ‘turn’, ’left’, ’and’, ’jump’ and ‘twice’)</a:t>
                </a:r>
              </a:p>
              <a:p>
                <a:r>
                  <a:rPr lang="en-US" altLang="zh-CN" b="1" dirty="0"/>
                  <a:t>@1:Semantics </a:t>
                </a:r>
                <a:r>
                  <a:rPr lang="zh-CN" altLang="en-US" b="1" dirty="0"/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b="1" dirty="0"/>
                  <a:t> </a:t>
                </a:r>
                <a:endParaRPr lang="en-US" altLang="zh-CN" b="1" dirty="0"/>
              </a:p>
              <a:p>
                <a:r>
                  <a:rPr lang="en-US" altLang="zh-CN" dirty="0"/>
                  <a:t>Forward Pass 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acc>
                      <m:accPr>
                        <m:chr m:val="⃗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Backward Pass 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⃖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⃖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⃖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acc>
                      <m:accPr>
                        <m:chr m:val="⃖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@2:Syntactic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⃖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altLang="zh-CN" b="1" dirty="0"/>
                  <a:t> </a:t>
                </a:r>
              </a:p>
              <a:p>
                <a:r>
                  <a:rPr lang="en-US" altLang="zh-CN" i="1" dirty="0"/>
                  <a:t>(decided by its surroundings)</a:t>
                </a:r>
              </a:p>
              <a:p>
                <a:endParaRPr lang="zh-CN" altLang="en-US" b="1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316161A-9C24-4D65-9784-C427EB8E9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628" y="4414412"/>
                <a:ext cx="6084815" cy="2730684"/>
              </a:xfrm>
              <a:prstGeom prst="rect">
                <a:avLst/>
              </a:prstGeom>
              <a:blipFill>
                <a:blip r:embed="rId6"/>
                <a:stretch>
                  <a:fillRect l="-902" t="-1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F62963A-39E6-41B3-AE4C-218B9BA5AC97}"/>
                  </a:ext>
                </a:extLst>
              </p:cNvPr>
              <p:cNvSpPr txBox="1"/>
              <p:nvPr/>
            </p:nvSpPr>
            <p:spPr>
              <a:xfrm>
                <a:off x="9773174" y="5260114"/>
                <a:ext cx="2038251" cy="709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i="1" dirty="0">
                    <a:solidFill>
                      <a:srgbClr val="FF0000"/>
                    </a:solidFill>
                  </a:rPr>
                  <a:t>Ori-</a:t>
                </a:r>
                <a:r>
                  <a:rPr lang="en-US" altLang="zh-CN" b="1" i="1" dirty="0" err="1">
                    <a:solidFill>
                      <a:srgbClr val="FF0000"/>
                    </a:solidFill>
                  </a:rPr>
                  <a:t>Att</a:t>
                </a:r>
                <a:r>
                  <a:rPr lang="en-US" altLang="zh-CN" b="1" i="1" dirty="0">
                    <a:solidFill>
                      <a:srgbClr val="FF0000"/>
                    </a:solidFill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⃖"/>
                              <m:ctrlP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zh-CN" altLang="en-US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F62963A-39E6-41B3-AE4C-218B9BA5A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3174" y="5260114"/>
                <a:ext cx="2038251" cy="709746"/>
              </a:xfrm>
              <a:prstGeom prst="rect">
                <a:avLst/>
              </a:prstGeom>
              <a:blipFill>
                <a:blip r:embed="rId7"/>
                <a:stretch>
                  <a:fillRect l="-2388" t="-51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28F5B4ED-683A-4665-BA15-846EB2E1CEB4}"/>
              </a:ext>
            </a:extLst>
          </p:cNvPr>
          <p:cNvCxnSpPr/>
          <p:nvPr/>
        </p:nvCxnSpPr>
        <p:spPr>
          <a:xfrm>
            <a:off x="8883941" y="5394121"/>
            <a:ext cx="889233" cy="3942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57CA415B-8B0B-4C60-BBD9-29DC87EA35B8}"/>
              </a:ext>
            </a:extLst>
          </p:cNvPr>
          <p:cNvCxnSpPr/>
          <p:nvPr/>
        </p:nvCxnSpPr>
        <p:spPr>
          <a:xfrm flipV="1">
            <a:off x="9227890" y="5788404"/>
            <a:ext cx="545284" cy="5758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BF276241-6BAF-491A-A905-3554E8BE5DEE}"/>
              </a:ext>
            </a:extLst>
          </p:cNvPr>
          <p:cNvSpPr/>
          <p:nvPr/>
        </p:nvSpPr>
        <p:spPr>
          <a:xfrm>
            <a:off x="5922628" y="5260114"/>
            <a:ext cx="2961313" cy="3185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3CDDD6F-7A05-4A82-B0F7-C58F171131BD}"/>
              </a:ext>
            </a:extLst>
          </p:cNvPr>
          <p:cNvSpPr/>
          <p:nvPr/>
        </p:nvSpPr>
        <p:spPr>
          <a:xfrm>
            <a:off x="5999271" y="6175354"/>
            <a:ext cx="3144729" cy="3942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74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/>
      <p:bldP spid="16" grpId="0"/>
      <p:bldP spid="17" grpId="0"/>
      <p:bldP spid="22" grpId="0" animBg="1"/>
      <p:bldP spid="2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61AF2E-25D1-40E4-8BCA-1F108A205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Specialized Archs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B30D5D-65A4-4DFE-BAD0-09807F8B1A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Syntactic-Attention(ACL’20,SRW)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C6D73D-1B74-4158-80F6-BFC73AE9E1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09" y="172714"/>
            <a:ext cx="2814094" cy="708348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02F7F91-5D1F-4FF7-AA9A-F6429C4E15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38860"/>
              </p:ext>
            </p:extLst>
          </p:nvPr>
        </p:nvGraphicFramePr>
        <p:xfrm>
          <a:off x="1679989" y="2175008"/>
          <a:ext cx="9418645" cy="2426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5630">
                  <a:extLst>
                    <a:ext uri="{9D8B030D-6E8A-4147-A177-3AD203B41FA5}">
                      <a16:colId xmlns:a16="http://schemas.microsoft.com/office/drawing/2014/main" val="3675903460"/>
                    </a:ext>
                  </a:extLst>
                </a:gridCol>
                <a:gridCol w="1634366">
                  <a:extLst>
                    <a:ext uri="{9D8B030D-6E8A-4147-A177-3AD203B41FA5}">
                      <a16:colId xmlns:a16="http://schemas.microsoft.com/office/drawing/2014/main" val="2845302461"/>
                    </a:ext>
                  </a:extLst>
                </a:gridCol>
                <a:gridCol w="1335510">
                  <a:extLst>
                    <a:ext uri="{9D8B030D-6E8A-4147-A177-3AD203B41FA5}">
                      <a16:colId xmlns:a16="http://schemas.microsoft.com/office/drawing/2014/main" val="2430329103"/>
                    </a:ext>
                  </a:extLst>
                </a:gridCol>
                <a:gridCol w="1699740">
                  <a:extLst>
                    <a:ext uri="{9D8B030D-6E8A-4147-A177-3AD203B41FA5}">
                      <a16:colId xmlns:a16="http://schemas.microsoft.com/office/drawing/2014/main" val="433626078"/>
                    </a:ext>
                  </a:extLst>
                </a:gridCol>
                <a:gridCol w="1473399">
                  <a:extLst>
                    <a:ext uri="{9D8B030D-6E8A-4147-A177-3AD203B41FA5}">
                      <a16:colId xmlns:a16="http://schemas.microsoft.com/office/drawing/2014/main" val="1861882860"/>
                    </a:ext>
                  </a:extLst>
                </a:gridCol>
              </a:tblGrid>
              <a:tr h="606696">
                <a:tc>
                  <a:txBody>
                    <a:bodyPr/>
                    <a:lstStyle/>
                    <a:p>
                      <a:r>
                        <a:rPr lang="en-US" altLang="zh-CN" dirty="0"/>
                        <a:t>Model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rand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jump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around right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length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500154"/>
                  </a:ext>
                </a:extLst>
              </a:tr>
              <a:tr h="606696">
                <a:tc>
                  <a:txBody>
                    <a:bodyPr/>
                    <a:lstStyle/>
                    <a:p>
                      <a:r>
                        <a:rPr lang="en-US" altLang="zh-CN" dirty="0"/>
                        <a:t>LSTM-encoder-decoder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99.9%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2.5%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14.1%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020775"/>
                  </a:ext>
                </a:extLst>
              </a:tr>
              <a:tr h="606696">
                <a:tc>
                  <a:txBody>
                    <a:bodyPr/>
                    <a:lstStyle/>
                    <a:p>
                      <a:r>
                        <a:rPr lang="en-US" altLang="zh-CN" dirty="0"/>
                        <a:t>Primitive-Substitution(EMNLP’19)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i="1" dirty="0"/>
                        <a:t>100%</a:t>
                      </a:r>
                      <a:endParaRPr lang="zh-CN" altLang="en-US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i="1" dirty="0"/>
                        <a:t>98.8%</a:t>
                      </a:r>
                      <a:endParaRPr lang="zh-CN" altLang="en-US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i="1" dirty="0"/>
                        <a:t>83.2%</a:t>
                      </a:r>
                      <a:endParaRPr lang="zh-CN" altLang="en-US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i="1" dirty="0"/>
                        <a:t>20.3%</a:t>
                      </a:r>
                      <a:endParaRPr lang="zh-CN" altLang="en-US" b="1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512078"/>
                  </a:ext>
                </a:extLst>
              </a:tr>
              <a:tr h="606696">
                <a:tc>
                  <a:txBody>
                    <a:bodyPr/>
                    <a:lstStyle/>
                    <a:p>
                      <a:r>
                        <a:rPr lang="en-US" altLang="zh-CN" dirty="0"/>
                        <a:t>Synt-Att(ACL’20,SRW)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i="1" dirty="0"/>
                        <a:t>100%</a:t>
                      </a:r>
                      <a:endParaRPr lang="zh-CN" altLang="en-US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1" dirty="0"/>
                        <a:t>91.0%</a:t>
                      </a:r>
                      <a:endParaRPr lang="zh-CN" altLang="en-US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1" dirty="0"/>
                        <a:t>None</a:t>
                      </a:r>
                      <a:endParaRPr lang="zh-CN" altLang="en-US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1" dirty="0"/>
                        <a:t>15.2%</a:t>
                      </a:r>
                      <a:endParaRPr lang="zh-CN" altLang="en-US" b="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902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66185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61AF2E-25D1-40E4-8BCA-1F108A205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Specialized Archs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B30D5D-65A4-4DFE-BAD0-09807F8B1A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Lexicon-Translation(ACL’21,Oral)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1AF04A-4E65-4117-9396-ECF2BBDCC1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09" y="172714"/>
            <a:ext cx="2814094" cy="70834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B2601A9-6933-40D6-9C91-A0D4A45335F9}"/>
              </a:ext>
            </a:extLst>
          </p:cNvPr>
          <p:cNvSpPr txBox="1"/>
          <p:nvPr/>
        </p:nvSpPr>
        <p:spPr>
          <a:xfrm>
            <a:off x="1484851" y="6362120"/>
            <a:ext cx="703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Lexicon Learning for</a:t>
            </a: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Few-Shot</a:t>
            </a: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Neural Sequence Modeling(ACL’21,Oral)</a:t>
            </a:r>
            <a:endParaRPr lang="zh-CN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6098F39-7E31-4B96-825B-3A34224CEDCD}"/>
              </a:ext>
            </a:extLst>
          </p:cNvPr>
          <p:cNvSpPr txBox="1"/>
          <p:nvPr/>
        </p:nvSpPr>
        <p:spPr>
          <a:xfrm>
            <a:off x="1093876" y="1988192"/>
            <a:ext cx="3296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Review for the past two works</a:t>
            </a:r>
            <a:endParaRPr lang="zh-CN" altLang="en-US" b="1" i="1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E0A624-5F8F-4478-A2A8-49061B7B8274}"/>
              </a:ext>
            </a:extLst>
          </p:cNvPr>
          <p:cNvSpPr txBox="1"/>
          <p:nvPr/>
        </p:nvSpPr>
        <p:spPr>
          <a:xfrm>
            <a:off x="738439" y="2684477"/>
            <a:ext cx="2331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/>
              <a:t>Primitive Substitution</a:t>
            </a:r>
            <a:endParaRPr lang="zh-CN" altLang="en-US" b="1" i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BE1539B-DC13-4340-9233-840CEAB74688}"/>
              </a:ext>
            </a:extLst>
          </p:cNvPr>
          <p:cNvSpPr txBox="1"/>
          <p:nvPr/>
        </p:nvSpPr>
        <p:spPr>
          <a:xfrm>
            <a:off x="3892492" y="2684477"/>
            <a:ext cx="2793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/>
              <a:t>Syntactic Attention</a:t>
            </a:r>
            <a:endParaRPr lang="zh-CN" altLang="en-US" b="1" i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764435C-F070-4DBB-8E4A-ABBACEC41F38}"/>
              </a:ext>
            </a:extLst>
          </p:cNvPr>
          <p:cNvSpPr txBox="1"/>
          <p:nvPr/>
        </p:nvSpPr>
        <p:spPr>
          <a:xfrm>
            <a:off x="924702" y="3824949"/>
            <a:ext cx="4981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u="sng" dirty="0">
                <a:solidFill>
                  <a:srgbClr val="FF0000"/>
                </a:solidFill>
              </a:rPr>
              <a:t>Disentangle Semantic info from Syntactic info;</a:t>
            </a:r>
          </a:p>
          <a:p>
            <a:r>
              <a:rPr lang="en-US" altLang="zh-CN" b="1" i="1" u="sng" dirty="0">
                <a:solidFill>
                  <a:srgbClr val="FF0000"/>
                </a:solidFill>
              </a:rPr>
              <a:t>Or Disentangle Syntactic info from Semantic info? </a:t>
            </a:r>
            <a:endParaRPr lang="zh-CN" altLang="en-US" b="1" i="1" u="sng" dirty="0">
              <a:solidFill>
                <a:srgbClr val="FF0000"/>
              </a:solidFill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E928EF1-830F-4A02-897E-BA4083175954}"/>
              </a:ext>
            </a:extLst>
          </p:cNvPr>
          <p:cNvSpPr/>
          <p:nvPr/>
        </p:nvSpPr>
        <p:spPr>
          <a:xfrm>
            <a:off x="738439" y="2617365"/>
            <a:ext cx="2222875" cy="511299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ECFCFE5-9F01-46DF-B1A2-96DBBEC3E2E3}"/>
              </a:ext>
            </a:extLst>
          </p:cNvPr>
          <p:cNvSpPr/>
          <p:nvPr/>
        </p:nvSpPr>
        <p:spPr>
          <a:xfrm>
            <a:off x="3740092" y="2645759"/>
            <a:ext cx="2222875" cy="511299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B29E5883-908E-4D8B-8DFB-CE7C0AA75CD9}"/>
              </a:ext>
            </a:extLst>
          </p:cNvPr>
          <p:cNvCxnSpPr>
            <a:stCxn id="10" idx="2"/>
            <a:endCxn id="9" idx="0"/>
          </p:cNvCxnSpPr>
          <p:nvPr/>
        </p:nvCxnSpPr>
        <p:spPr>
          <a:xfrm>
            <a:off x="1849877" y="3128664"/>
            <a:ext cx="1565399" cy="69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CBE07776-FF68-4B4E-87CB-4FCB30846D18}"/>
              </a:ext>
            </a:extLst>
          </p:cNvPr>
          <p:cNvCxnSpPr>
            <a:stCxn id="11" idx="2"/>
            <a:endCxn id="9" idx="0"/>
          </p:cNvCxnSpPr>
          <p:nvPr/>
        </p:nvCxnSpPr>
        <p:spPr>
          <a:xfrm flipH="1">
            <a:off x="3415276" y="3157058"/>
            <a:ext cx="1436254" cy="6678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3C3A9FCD-6188-44B5-8EE7-777AF8776DF7}"/>
              </a:ext>
            </a:extLst>
          </p:cNvPr>
          <p:cNvCxnSpPr>
            <a:stCxn id="6" idx="2"/>
            <a:endCxn id="10" idx="0"/>
          </p:cNvCxnSpPr>
          <p:nvPr/>
        </p:nvCxnSpPr>
        <p:spPr>
          <a:xfrm flipH="1">
            <a:off x="1849877" y="2357524"/>
            <a:ext cx="892435" cy="2598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3B4A718-E31A-402F-94A1-E82E912FAF5E}"/>
              </a:ext>
            </a:extLst>
          </p:cNvPr>
          <p:cNvCxnSpPr>
            <a:stCxn id="6" idx="2"/>
            <a:endCxn id="11" idx="0"/>
          </p:cNvCxnSpPr>
          <p:nvPr/>
        </p:nvCxnSpPr>
        <p:spPr>
          <a:xfrm>
            <a:off x="2742312" y="2357524"/>
            <a:ext cx="2109218" cy="2882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78A58373-F95E-483C-A418-5B936C2566EF}"/>
              </a:ext>
            </a:extLst>
          </p:cNvPr>
          <p:cNvSpPr/>
          <p:nvPr/>
        </p:nvSpPr>
        <p:spPr>
          <a:xfrm>
            <a:off x="738439" y="5374542"/>
            <a:ext cx="1870745" cy="6824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 dirty="0">
                <a:solidFill>
                  <a:schemeClr val="tx1"/>
                </a:solidFill>
              </a:rPr>
              <a:t>Semantic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82D59680-8E71-46B4-AEDF-B84D6DD056EF}"/>
              </a:ext>
            </a:extLst>
          </p:cNvPr>
          <p:cNvSpPr/>
          <p:nvPr/>
        </p:nvSpPr>
        <p:spPr>
          <a:xfrm>
            <a:off x="3740092" y="5374541"/>
            <a:ext cx="1870745" cy="6824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 dirty="0">
                <a:solidFill>
                  <a:schemeClr val="tx1"/>
                </a:solidFill>
              </a:rPr>
              <a:t>Syntactic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462BCB78-C98A-4F39-AD0D-FDDC3D3B39D6}"/>
              </a:ext>
            </a:extLst>
          </p:cNvPr>
          <p:cNvSpPr/>
          <p:nvPr/>
        </p:nvSpPr>
        <p:spPr>
          <a:xfrm>
            <a:off x="2357306" y="4580389"/>
            <a:ext cx="1627465" cy="48906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 dirty="0">
                <a:solidFill>
                  <a:schemeClr val="tx1"/>
                </a:solidFill>
              </a:rPr>
              <a:t>sequences</a:t>
            </a:r>
            <a:endParaRPr lang="zh-CN" altLang="en-US" b="1" i="1" dirty="0">
              <a:solidFill>
                <a:schemeClr val="tx1"/>
              </a:solidFill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6FD809D6-F8FF-436C-AB33-FAB1FB9C8E9E}"/>
              </a:ext>
            </a:extLst>
          </p:cNvPr>
          <p:cNvCxnSpPr>
            <a:stCxn id="22" idx="2"/>
            <a:endCxn id="20" idx="0"/>
          </p:cNvCxnSpPr>
          <p:nvPr/>
        </p:nvCxnSpPr>
        <p:spPr>
          <a:xfrm flipH="1">
            <a:off x="1673812" y="5069455"/>
            <a:ext cx="1497227" cy="3050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CD5C63DF-AE89-486A-B59A-4094A84EB61A}"/>
              </a:ext>
            </a:extLst>
          </p:cNvPr>
          <p:cNvCxnSpPr>
            <a:stCxn id="22" idx="2"/>
            <a:endCxn id="21" idx="0"/>
          </p:cNvCxnSpPr>
          <p:nvPr/>
        </p:nvCxnSpPr>
        <p:spPr>
          <a:xfrm>
            <a:off x="3171039" y="5069455"/>
            <a:ext cx="1504426" cy="3050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C965E590-C07C-4FDF-BFD2-4051D12881F9}"/>
              </a:ext>
            </a:extLst>
          </p:cNvPr>
          <p:cNvSpPr txBox="1"/>
          <p:nvPr/>
        </p:nvSpPr>
        <p:spPr>
          <a:xfrm>
            <a:off x="8103352" y="1919937"/>
            <a:ext cx="211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Lexicon-Translation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E14F6FB9-4647-43BD-ACDB-D7DF5DCEF804}"/>
              </a:ext>
            </a:extLst>
          </p:cNvPr>
          <p:cNvSpPr/>
          <p:nvPr/>
        </p:nvSpPr>
        <p:spPr>
          <a:xfrm>
            <a:off x="6745000" y="3794145"/>
            <a:ext cx="1676599" cy="682493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 dirty="0">
                <a:solidFill>
                  <a:schemeClr val="tx1"/>
                </a:solidFill>
              </a:rPr>
              <a:t>Lexicon </a:t>
            </a:r>
            <a:endParaRPr lang="zh-CN" altLang="en-US" b="1" i="1" dirty="0">
              <a:solidFill>
                <a:schemeClr val="tx1"/>
              </a:solidFill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034C462E-0FB7-4185-898A-0475F0066EA0}"/>
              </a:ext>
            </a:extLst>
          </p:cNvPr>
          <p:cNvSpPr/>
          <p:nvPr/>
        </p:nvSpPr>
        <p:spPr>
          <a:xfrm>
            <a:off x="9499043" y="3794144"/>
            <a:ext cx="1870745" cy="6824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 dirty="0">
                <a:solidFill>
                  <a:schemeClr val="tx1"/>
                </a:solidFill>
              </a:rPr>
              <a:t>Syntactic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0B2535A-8E7A-406E-BD2A-CC49DA332872}"/>
              </a:ext>
            </a:extLst>
          </p:cNvPr>
          <p:cNvSpPr/>
          <p:nvPr/>
        </p:nvSpPr>
        <p:spPr>
          <a:xfrm>
            <a:off x="8207021" y="2366001"/>
            <a:ext cx="1627465" cy="48906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 dirty="0">
                <a:solidFill>
                  <a:schemeClr val="tx1"/>
                </a:solidFill>
              </a:rPr>
              <a:t>sequences</a:t>
            </a:r>
            <a:endParaRPr lang="zh-CN" altLang="en-US" b="1" i="1" dirty="0">
              <a:solidFill>
                <a:schemeClr val="tx1"/>
              </a:solidFill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E233103E-66E0-4CC5-9DAD-05507691DFFF}"/>
              </a:ext>
            </a:extLst>
          </p:cNvPr>
          <p:cNvCxnSpPr>
            <a:cxnSpLocks/>
            <a:stCxn id="30" idx="2"/>
            <a:endCxn id="28" idx="0"/>
          </p:cNvCxnSpPr>
          <p:nvPr/>
        </p:nvCxnSpPr>
        <p:spPr>
          <a:xfrm flipH="1">
            <a:off x="7583300" y="2855067"/>
            <a:ext cx="1437454" cy="9390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2709E159-FB1B-4DC8-9CA9-CEE81C451D58}"/>
              </a:ext>
            </a:extLst>
          </p:cNvPr>
          <p:cNvCxnSpPr>
            <a:stCxn id="30" idx="2"/>
            <a:endCxn id="29" idx="0"/>
          </p:cNvCxnSpPr>
          <p:nvPr/>
        </p:nvCxnSpPr>
        <p:spPr>
          <a:xfrm>
            <a:off x="9020754" y="2855067"/>
            <a:ext cx="1413662" cy="9390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箭头: 右 37">
            <a:extLst>
              <a:ext uri="{FF2B5EF4-FFF2-40B4-BE49-F238E27FC236}">
                <a16:creationId xmlns:a16="http://schemas.microsoft.com/office/drawing/2014/main" id="{237DF045-BF75-415C-9A2B-A9FA0F40B700}"/>
              </a:ext>
            </a:extLst>
          </p:cNvPr>
          <p:cNvSpPr/>
          <p:nvPr/>
        </p:nvSpPr>
        <p:spPr>
          <a:xfrm>
            <a:off x="5788404" y="3429000"/>
            <a:ext cx="817199" cy="395949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E53ECD8-51BB-401B-8F6F-907A70633D22}"/>
              </a:ext>
            </a:extLst>
          </p:cNvPr>
          <p:cNvSpPr txBox="1"/>
          <p:nvPr/>
        </p:nvSpPr>
        <p:spPr>
          <a:xfrm>
            <a:off x="6686026" y="5202351"/>
            <a:ext cx="5230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augment</a:t>
            </a:r>
            <a:r>
              <a:rPr lang="en-US" altLang="zh-CN" i="1" dirty="0"/>
              <a:t> neural decoder with a </a:t>
            </a:r>
            <a:r>
              <a:rPr lang="en-US" altLang="zh-CN" b="1" i="1" dirty="0">
                <a:solidFill>
                  <a:srgbClr val="FF0000"/>
                </a:solidFill>
              </a:rPr>
              <a:t>lexical-translation mechanism</a:t>
            </a:r>
            <a:r>
              <a:rPr lang="en-US" altLang="zh-CN" i="1" dirty="0"/>
              <a:t> based on existing copy-mechanisms</a:t>
            </a:r>
            <a:endParaRPr lang="zh-CN" altLang="en-US" i="1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887042D-8C79-4DA1-895E-A4CF5E0D6340}"/>
              </a:ext>
            </a:extLst>
          </p:cNvPr>
          <p:cNvSpPr txBox="1"/>
          <p:nvPr/>
        </p:nvSpPr>
        <p:spPr>
          <a:xfrm>
            <a:off x="6745000" y="4824922"/>
            <a:ext cx="4487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Proposed Method: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377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  <p:bldP spid="11" grpId="0" animBg="1"/>
      <p:bldP spid="20" grpId="0" animBg="1"/>
      <p:bldP spid="21" grpId="0" animBg="1"/>
      <p:bldP spid="22" grpId="0" animBg="1"/>
      <p:bldP spid="27" grpId="0"/>
      <p:bldP spid="28" grpId="0" animBg="1"/>
      <p:bldP spid="29" grpId="0" animBg="1"/>
      <p:bldP spid="30" grpId="0" animBg="1"/>
      <p:bldP spid="38" grpId="0" animBg="1"/>
      <p:bldP spid="39" grpId="0"/>
      <p:bldP spid="4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61AF2E-25D1-40E4-8BCA-1F108A205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Specialized Archs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B30D5D-65A4-4DFE-BAD0-09807F8B1A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Lexicon-Translation(ACL’21,Oral)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1AF04A-4E65-4117-9396-ECF2BBDCC1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09" y="172714"/>
            <a:ext cx="2814094" cy="70834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0FA6C11-1DCA-4877-B3E8-30DAE7BA84DA}"/>
              </a:ext>
            </a:extLst>
          </p:cNvPr>
          <p:cNvSpPr txBox="1"/>
          <p:nvPr/>
        </p:nvSpPr>
        <p:spPr>
          <a:xfrm>
            <a:off x="604215" y="2063692"/>
            <a:ext cx="5846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solidFill>
                  <a:schemeClr val="bg2">
                    <a:lumMod val="50000"/>
                  </a:schemeClr>
                </a:solidFill>
                <a:effectLst/>
                <a:latin typeface="NimbusRomNo9L-Regu"/>
                <a:ea typeface="宋体" panose="02010600030101010101" pitchFamily="2" charset="-122"/>
              </a:rPr>
              <a:t>Get to the point: Summarization with pointer</a:t>
            </a:r>
            <a:endParaRPr lang="en-US" altLang="zh-CN" sz="1800" b="1" dirty="0">
              <a:solidFill>
                <a:schemeClr val="bg2">
                  <a:lumMod val="50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800" b="1" dirty="0">
                <a:solidFill>
                  <a:schemeClr val="bg2">
                    <a:lumMod val="50000"/>
                  </a:schemeClr>
                </a:solidFill>
                <a:effectLst/>
                <a:latin typeface="NimbusRomNo9L-Regu"/>
              </a:rPr>
              <a:t>generator networks</a:t>
            </a:r>
            <a:r>
              <a:rPr lang="en-US" altLang="zh-CN" b="1" dirty="0"/>
              <a:t>(ACL’17,Cited by 2200+ times up to now)</a:t>
            </a:r>
            <a:endParaRPr lang="zh-CN" altLang="en-US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D86B2D7-D4BC-47A1-8FA3-11ABCF8F0833}"/>
              </a:ext>
            </a:extLst>
          </p:cNvPr>
          <p:cNvSpPr txBox="1"/>
          <p:nvPr/>
        </p:nvSpPr>
        <p:spPr>
          <a:xfrm>
            <a:off x="1652631" y="1701394"/>
            <a:ext cx="6107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/>
              <a:t>Copy-Mechanism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CFFD631-6281-4170-A1C1-7FFF0350D7BA}"/>
              </a:ext>
            </a:extLst>
          </p:cNvPr>
          <p:cNvSpPr txBox="1"/>
          <p:nvPr/>
        </p:nvSpPr>
        <p:spPr>
          <a:xfrm>
            <a:off x="4497732" y="1639396"/>
            <a:ext cx="2627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Out-Of-Vocabulary Word</a:t>
            </a:r>
            <a:endParaRPr lang="zh-CN" altLang="en-US" b="1" i="1" dirty="0">
              <a:solidFill>
                <a:srgbClr val="FF0000"/>
              </a:solidFill>
            </a:endParaRPr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B05C1575-C2DD-49B2-AE5F-A644FBFFE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43057" y="2347226"/>
            <a:ext cx="940266" cy="940266"/>
          </a:xfrm>
          <a:prstGeom prst="rect">
            <a:avLst/>
          </a:prstGeom>
        </p:spPr>
      </p:pic>
      <p:sp>
        <p:nvSpPr>
          <p:cNvPr id="10" name="空心弧 9">
            <a:extLst>
              <a:ext uri="{FF2B5EF4-FFF2-40B4-BE49-F238E27FC236}">
                <a16:creationId xmlns:a16="http://schemas.microsoft.com/office/drawing/2014/main" id="{98723129-1AF5-4609-8617-AD7336C18CCE}"/>
              </a:ext>
            </a:extLst>
          </p:cNvPr>
          <p:cNvSpPr/>
          <p:nvPr/>
        </p:nvSpPr>
        <p:spPr>
          <a:xfrm rot="10800000">
            <a:off x="8315785" y="2706061"/>
            <a:ext cx="394809" cy="150655"/>
          </a:xfrm>
          <a:prstGeom prst="blockArc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E30D599-5C8E-4C30-91FB-6D564BB24A31}"/>
              </a:ext>
            </a:extLst>
          </p:cNvPr>
          <p:cNvSpPr txBox="1"/>
          <p:nvPr/>
        </p:nvSpPr>
        <p:spPr>
          <a:xfrm>
            <a:off x="8043057" y="1547118"/>
            <a:ext cx="261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Hello, my name is Joey. </a:t>
            </a:r>
            <a:endParaRPr lang="zh-CN" altLang="en-US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FE4DAC19-CC3B-4FAA-946A-3FB8621B9F52}"/>
              </a:ext>
            </a:extLst>
          </p:cNvPr>
          <p:cNvSpPr/>
          <p:nvPr/>
        </p:nvSpPr>
        <p:spPr>
          <a:xfrm>
            <a:off x="8043057" y="1547118"/>
            <a:ext cx="2384459" cy="3693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1E44752-C92C-45ED-9B07-753894FEFF7D}"/>
              </a:ext>
            </a:extLst>
          </p:cNvPr>
          <p:cNvSpPr txBox="1"/>
          <p:nvPr/>
        </p:nvSpPr>
        <p:spPr>
          <a:xfrm>
            <a:off x="9220434" y="2359024"/>
            <a:ext cx="997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Hi, Joey.</a:t>
            </a:r>
            <a:endParaRPr lang="zh-CN" altLang="en-US" dirty="0"/>
          </a:p>
        </p:txBody>
      </p:sp>
      <p:sp>
        <p:nvSpPr>
          <p:cNvPr id="14" name="对话气泡: 椭圆形 13">
            <a:extLst>
              <a:ext uri="{FF2B5EF4-FFF2-40B4-BE49-F238E27FC236}">
                <a16:creationId xmlns:a16="http://schemas.microsoft.com/office/drawing/2014/main" id="{61CA0984-777E-45BE-A465-E3ADA41B65B9}"/>
              </a:ext>
            </a:extLst>
          </p:cNvPr>
          <p:cNvSpPr/>
          <p:nvPr/>
        </p:nvSpPr>
        <p:spPr>
          <a:xfrm>
            <a:off x="9032539" y="2214694"/>
            <a:ext cx="1341908" cy="645952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4944C3D-3BDA-4407-9239-B8349D1020B6}"/>
              </a:ext>
            </a:extLst>
          </p:cNvPr>
          <p:cNvSpPr txBox="1"/>
          <p:nvPr/>
        </p:nvSpPr>
        <p:spPr>
          <a:xfrm>
            <a:off x="7920761" y="3946054"/>
            <a:ext cx="298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Hello, my name is Li Zhaoyi. </a:t>
            </a:r>
            <a:endParaRPr lang="zh-CN" altLang="en-US" dirty="0"/>
          </a:p>
        </p:txBody>
      </p:sp>
      <p:pic>
        <p:nvPicPr>
          <p:cNvPr id="17" name="图形 16">
            <a:extLst>
              <a:ext uri="{FF2B5EF4-FFF2-40B4-BE49-F238E27FC236}">
                <a16:creationId xmlns:a16="http://schemas.microsoft.com/office/drawing/2014/main" id="{58964BDB-56AD-42BC-A9A8-E97C8699A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10170" y="4471418"/>
            <a:ext cx="940266" cy="940266"/>
          </a:xfrm>
          <a:prstGeom prst="rect">
            <a:avLst/>
          </a:prstGeom>
        </p:spPr>
      </p:pic>
      <p:sp>
        <p:nvSpPr>
          <p:cNvPr id="18" name="空心弧 17">
            <a:extLst>
              <a:ext uri="{FF2B5EF4-FFF2-40B4-BE49-F238E27FC236}">
                <a16:creationId xmlns:a16="http://schemas.microsoft.com/office/drawing/2014/main" id="{B166E0FF-5868-4DCB-AC6B-52DE9E025EAC}"/>
              </a:ext>
            </a:extLst>
          </p:cNvPr>
          <p:cNvSpPr/>
          <p:nvPr/>
        </p:nvSpPr>
        <p:spPr>
          <a:xfrm>
            <a:off x="8382898" y="4941551"/>
            <a:ext cx="394809" cy="150655"/>
          </a:xfrm>
          <a:prstGeom prst="blockArc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A536A25F-7A68-410A-80D0-5EFCD647E975}"/>
              </a:ext>
            </a:extLst>
          </p:cNvPr>
          <p:cNvSpPr/>
          <p:nvPr/>
        </p:nvSpPr>
        <p:spPr>
          <a:xfrm>
            <a:off x="7973210" y="3967274"/>
            <a:ext cx="2624312" cy="3693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04F3D56-390C-4520-980A-AC690E211A77}"/>
              </a:ext>
            </a:extLst>
          </p:cNvPr>
          <p:cNvSpPr txBox="1"/>
          <p:nvPr/>
        </p:nvSpPr>
        <p:spPr>
          <a:xfrm>
            <a:off x="9275476" y="4612110"/>
            <a:ext cx="121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Hi, Joey.</a:t>
            </a:r>
            <a:endParaRPr lang="zh-CN" altLang="en-US" dirty="0"/>
          </a:p>
        </p:txBody>
      </p:sp>
      <p:sp>
        <p:nvSpPr>
          <p:cNvPr id="21" name="对话气泡: 椭圆形 20">
            <a:extLst>
              <a:ext uri="{FF2B5EF4-FFF2-40B4-BE49-F238E27FC236}">
                <a16:creationId xmlns:a16="http://schemas.microsoft.com/office/drawing/2014/main" id="{BADD531A-0E64-47F1-BB3E-B4186761DD33}"/>
              </a:ext>
            </a:extLst>
          </p:cNvPr>
          <p:cNvSpPr/>
          <p:nvPr/>
        </p:nvSpPr>
        <p:spPr>
          <a:xfrm>
            <a:off x="9161109" y="4471418"/>
            <a:ext cx="1341908" cy="645952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3278250-EA92-4F18-8993-2EE09B41A91E}"/>
              </a:ext>
            </a:extLst>
          </p:cNvPr>
          <p:cNvSpPr txBox="1"/>
          <p:nvPr/>
        </p:nvSpPr>
        <p:spPr>
          <a:xfrm>
            <a:off x="7993955" y="3600759"/>
            <a:ext cx="3893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Li Zhaoyi is Out-Of-Vocabulary Words.</a:t>
            </a:r>
            <a:endParaRPr lang="zh-CN" altLang="en-US" b="1" i="1" dirty="0">
              <a:solidFill>
                <a:srgbClr val="FF0000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BF75099-5263-4A39-89DF-A05BA2C84469}"/>
              </a:ext>
            </a:extLst>
          </p:cNvPr>
          <p:cNvSpPr txBox="1"/>
          <p:nvPr/>
        </p:nvSpPr>
        <p:spPr>
          <a:xfrm>
            <a:off x="8082185" y="1118181"/>
            <a:ext cx="3893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Joey is in the Vocabulary.</a:t>
            </a:r>
            <a:endParaRPr lang="zh-CN" altLang="en-US" b="1" i="1" dirty="0">
              <a:solidFill>
                <a:srgbClr val="FF0000"/>
              </a:solidFill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7501FCE1-692F-434C-BFCE-3F27A6BCE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62" y="2728356"/>
            <a:ext cx="7396826" cy="40833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C8761473-12CC-469F-B578-44F5300CE9E3}"/>
                  </a:ext>
                </a:extLst>
              </p:cNvPr>
              <p:cNvSpPr txBox="1"/>
              <p:nvPr/>
            </p:nvSpPr>
            <p:spPr>
              <a:xfrm>
                <a:off x="465712" y="3174178"/>
                <a:ext cx="2508790" cy="394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i="1" dirty="0"/>
                  <a:t>copy from 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𝒄𝒐𝒑𝒚</m:t>
                        </m:r>
                      </m:sub>
                    </m:sSub>
                  </m:oMath>
                </a14:m>
                <a:r>
                  <a:rPr lang="en-US" altLang="zh-CN" b="1" i="1" dirty="0"/>
                  <a:t>  </a:t>
                </a:r>
                <a:endParaRPr lang="zh-CN" altLang="en-US" b="1" i="1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C8761473-12CC-469F-B578-44F5300CE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12" y="3174178"/>
                <a:ext cx="2508790" cy="394788"/>
              </a:xfrm>
              <a:prstGeom prst="rect">
                <a:avLst/>
              </a:prstGeom>
              <a:blipFill>
                <a:blip r:embed="rId6"/>
                <a:stretch>
                  <a:fillRect l="-1942" t="-7813" b="-203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40E7131-8114-4119-AC40-B17411D8EE2D}"/>
                  </a:ext>
                </a:extLst>
              </p:cNvPr>
              <p:cNvSpPr txBox="1"/>
              <p:nvPr/>
            </p:nvSpPr>
            <p:spPr>
              <a:xfrm>
                <a:off x="5451339" y="2838284"/>
                <a:ext cx="2508790" cy="6717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i="1" dirty="0"/>
                  <a:t>select word from vocabulary: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𝒈𝒆𝒏𝒆𝒓𝒂𝒕𝒆</m:t>
                        </m:r>
                      </m:sub>
                    </m:sSub>
                  </m:oMath>
                </a14:m>
                <a:r>
                  <a:rPr lang="en-US" altLang="zh-CN" b="1" i="1" dirty="0"/>
                  <a:t>  </a:t>
                </a:r>
                <a:endParaRPr lang="zh-CN" altLang="en-US" b="1" i="1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40E7131-8114-4119-AC40-B17411D8E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1339" y="2838284"/>
                <a:ext cx="2508790" cy="671787"/>
              </a:xfrm>
              <a:prstGeom prst="rect">
                <a:avLst/>
              </a:prstGeom>
              <a:blipFill>
                <a:blip r:embed="rId7"/>
                <a:stretch>
                  <a:fillRect l="-1942" t="-5455" b="-10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282C97E7-671A-4222-A11E-1E49DEBBD998}"/>
                  </a:ext>
                </a:extLst>
              </p:cNvPr>
              <p:cNvSpPr txBox="1"/>
              <p:nvPr/>
            </p:nvSpPr>
            <p:spPr>
              <a:xfrm>
                <a:off x="4459851" y="4392757"/>
                <a:ext cx="3534104" cy="705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𝐠𝐞𝐧</m:t>
                          </m:r>
                        </m:sub>
                      </m:sSub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𝛔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𝛚</m:t>
                          </m:r>
                        </m:e>
                        <m:sub>
                          <m:r>
                            <a:rPr lang="en-US" altLang="zh-CN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𝐠𝐞𝐧</m:t>
                          </m:r>
                        </m:sub>
                        <m:sup>
                          <m:r>
                            <a:rPr lang="en-US" altLang="zh-CN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𝐓</m:t>
                          </m:r>
                        </m:sup>
                      </m:sSubSup>
                      <m:sSub>
                        <m:sSub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zh-CN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𝒈𝒆𝒏</m:t>
                          </m:r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‘</m:t>
                          </m:r>
                        </m:sub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𝒄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+..)</m:t>
                      </m:r>
                    </m:oMath>
                  </m:oMathPara>
                </a14:m>
                <a:endParaRPr lang="en-US" altLang="zh-CN" b="1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282C97E7-671A-4222-A11E-1E49DEBBD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851" y="4392757"/>
                <a:ext cx="3534104" cy="7055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FCB9D72A-0766-4269-8C0F-BA27718E221E}"/>
              </a:ext>
            </a:extLst>
          </p:cNvPr>
          <p:cNvCxnSpPr>
            <a:cxnSpLocks/>
          </p:cNvCxnSpPr>
          <p:nvPr/>
        </p:nvCxnSpPr>
        <p:spPr>
          <a:xfrm>
            <a:off x="6012873" y="4756727"/>
            <a:ext cx="83127" cy="335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C25FE5EE-576D-4BF2-8D9F-6A92D21CE0FF}"/>
              </a:ext>
            </a:extLst>
          </p:cNvPr>
          <p:cNvSpPr txBox="1"/>
          <p:nvPr/>
        </p:nvSpPr>
        <p:spPr>
          <a:xfrm>
            <a:off x="5007378" y="4932704"/>
            <a:ext cx="232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learnable parameters</a:t>
            </a:r>
            <a:endParaRPr lang="zh-CN" altLang="en-US" b="1" i="1" dirty="0">
              <a:solidFill>
                <a:srgbClr val="FF0000"/>
              </a:solidFill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FC6F519F-7FCA-4A64-B47D-7853FFBDCA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13718" y="5528627"/>
            <a:ext cx="3579549" cy="1249332"/>
          </a:xfrm>
          <a:prstGeom prst="rect">
            <a:avLst/>
          </a:prstGeom>
        </p:spPr>
      </p:pic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E5157BA5-C3B2-46C6-9FE1-27420C2EC46E}"/>
              </a:ext>
            </a:extLst>
          </p:cNvPr>
          <p:cNvSpPr/>
          <p:nvPr/>
        </p:nvSpPr>
        <p:spPr>
          <a:xfrm>
            <a:off x="7694269" y="1105962"/>
            <a:ext cx="4166983" cy="4363060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D3330AF8-221F-45C0-90C2-11E50DB4BB04}"/>
              </a:ext>
            </a:extLst>
          </p:cNvPr>
          <p:cNvSpPr/>
          <p:nvPr/>
        </p:nvSpPr>
        <p:spPr>
          <a:xfrm>
            <a:off x="3598877" y="1766366"/>
            <a:ext cx="763398" cy="1892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箭头: 右 34">
            <a:extLst>
              <a:ext uri="{FF2B5EF4-FFF2-40B4-BE49-F238E27FC236}">
                <a16:creationId xmlns:a16="http://schemas.microsoft.com/office/drawing/2014/main" id="{1B0692E6-D12D-457A-982B-F814341C6441}"/>
              </a:ext>
            </a:extLst>
          </p:cNvPr>
          <p:cNvSpPr/>
          <p:nvPr/>
        </p:nvSpPr>
        <p:spPr>
          <a:xfrm>
            <a:off x="7039791" y="1766366"/>
            <a:ext cx="540527" cy="1631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82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7" grpId="0"/>
      <p:bldP spid="11" grpId="0"/>
      <p:bldP spid="13" grpId="0"/>
      <p:bldP spid="14" grpId="0" animBg="1"/>
      <p:bldP spid="16" grpId="0"/>
      <p:bldP spid="19" grpId="0" animBg="1"/>
      <p:bldP spid="20" grpId="0"/>
      <p:bldP spid="21" grpId="0" animBg="1"/>
      <p:bldP spid="22" grpId="0"/>
      <p:bldP spid="23" grpId="0"/>
      <p:bldP spid="26" grpId="0"/>
      <p:bldP spid="28" grpId="0"/>
      <p:bldP spid="31" grpId="0"/>
      <p:bldP spid="34" grpId="0"/>
      <p:bldP spid="27" grpId="0" animBg="1"/>
      <p:bldP spid="29" grpId="0" animBg="1"/>
      <p:bldP spid="3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61AF2E-25D1-40E4-8BCA-1F108A205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Specialized Archs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B30D5D-65A4-4DFE-BAD0-09807F8B1A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Lexicon-Translation(ACL’21,Oral)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1AF04A-4E65-4117-9396-ECF2BBDCC1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09" y="172714"/>
            <a:ext cx="2814094" cy="7083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9AEA4A5-307D-4083-B722-8955C7A86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39" y="1872298"/>
            <a:ext cx="4639322" cy="45154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B740DEA-7892-44EC-B0F3-A75C1CDAEE31}"/>
                  </a:ext>
                </a:extLst>
              </p:cNvPr>
              <p:cNvSpPr txBox="1"/>
              <p:nvPr/>
            </p:nvSpPr>
            <p:spPr>
              <a:xfrm>
                <a:off x="5733885" y="1620359"/>
                <a:ext cx="5620624" cy="690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𝐋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𝐢𝐬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𝐕</m:t>
                              </m:r>
                            </m:e>
                            <m:sub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𝐢𝐧𝐩</m:t>
                              </m:r>
                            </m:sub>
                          </m:sSub>
                        </m:e>
                      </m:d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𝐕</m:t>
                              </m:r>
                            </m:e>
                            <m:sub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𝐨𝐮𝐭</m:t>
                              </m:r>
                            </m:sub>
                          </m:sSub>
                        </m:e>
                      </m:d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𝐦𝐚𝐭𝐫𝐢𝐱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𝐰𝐡𝐞𝐫𝐞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𝐟𝐨𝐫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 ∀ 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𝛚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𝐋</m:t>
                          </m:r>
                        </m:e>
                        <m:sub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𝛚</m:t>
                          </m:r>
                        </m:sub>
                      </m:sSub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altLang="zh-CN" b="1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B740DEA-7892-44EC-B0F3-A75C1CDAE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885" y="1620359"/>
                <a:ext cx="5620624" cy="6909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DBBEDEEF-927A-4435-A896-AFFD7F934C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433081"/>
            <a:ext cx="5357560" cy="1858745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C3C6D90-8E4E-41C7-8C38-48C5AE45ED0B}"/>
              </a:ext>
            </a:extLst>
          </p:cNvPr>
          <p:cNvSpPr/>
          <p:nvPr/>
        </p:nvSpPr>
        <p:spPr>
          <a:xfrm>
            <a:off x="5892279" y="2228098"/>
            <a:ext cx="5944587" cy="2635131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BF07429-C254-4F70-9367-2A4214CD3096}"/>
              </a:ext>
            </a:extLst>
          </p:cNvPr>
          <p:cNvSpPr txBox="1"/>
          <p:nvPr/>
        </p:nvSpPr>
        <p:spPr>
          <a:xfrm>
            <a:off x="6535937" y="4440543"/>
            <a:ext cx="301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/>
              <a:t>similar with copy-mechanism</a:t>
            </a:r>
            <a:endParaRPr lang="zh-CN" altLang="en-US" b="1" i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EED7294-4844-4C1F-ABBD-C4E8FAE15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9368" y="4995508"/>
            <a:ext cx="2200582" cy="70494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0BE0C38-1CD4-427A-A290-5513EA4CE78B}"/>
              </a:ext>
            </a:extLst>
          </p:cNvPr>
          <p:cNvSpPr txBox="1"/>
          <p:nvPr/>
        </p:nvSpPr>
        <p:spPr>
          <a:xfrm>
            <a:off x="8242852" y="5886089"/>
            <a:ext cx="232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learnable parameters</a:t>
            </a:r>
            <a:endParaRPr lang="zh-CN" altLang="en-US" b="1" i="1" dirty="0">
              <a:solidFill>
                <a:srgbClr val="FF0000"/>
              </a:solidFill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ED30725-E0D3-4074-88F5-5E7CA991A5F7}"/>
              </a:ext>
            </a:extLst>
          </p:cNvPr>
          <p:cNvCxnSpPr/>
          <p:nvPr/>
        </p:nvCxnSpPr>
        <p:spPr>
          <a:xfrm>
            <a:off x="7734650" y="5561901"/>
            <a:ext cx="771787" cy="4194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9B69ADC4-3988-48F2-AC84-23FAC9BE1EB7}"/>
              </a:ext>
            </a:extLst>
          </p:cNvPr>
          <p:cNvSpPr/>
          <p:nvPr/>
        </p:nvSpPr>
        <p:spPr>
          <a:xfrm>
            <a:off x="2441196" y="4697835"/>
            <a:ext cx="394283" cy="1557586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6339D77-8B98-43EE-A782-B2159BF9F285}"/>
              </a:ext>
            </a:extLst>
          </p:cNvPr>
          <p:cNvCxnSpPr/>
          <p:nvPr/>
        </p:nvCxnSpPr>
        <p:spPr>
          <a:xfrm flipH="1">
            <a:off x="2952925" y="3011648"/>
            <a:ext cx="3447875" cy="2214693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6C10F66-8EBD-4078-B98F-504D241B86EA}"/>
                  </a:ext>
                </a:extLst>
              </p:cNvPr>
              <p:cNvSpPr txBox="1"/>
              <p:nvPr/>
            </p:nvSpPr>
            <p:spPr>
              <a:xfrm>
                <a:off x="6688031" y="1921691"/>
                <a:ext cx="4858131" cy="758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i="1" dirty="0">
                    <a:solidFill>
                      <a:srgbClr val="FF0000"/>
                    </a:solidFill>
                  </a:rPr>
                  <a:t>We hope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𝑺𝒂𝒕𝒖𝒓𝒏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土星</m:t>
                        </m:r>
                      </m:sub>
                    </m:sSub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b="1" i="1" dirty="0">
                    <a:solidFill>
                      <a:srgbClr val="FF0000"/>
                    </a:solidFill>
                  </a:rPr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zh-CN" alt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土星</m:t>
                        </m:r>
                      </m:sub>
                      <m:sup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𝑺𝒂𝒕𝒖𝒓𝒏</m:t>
                        </m:r>
                      </m:sup>
                    </m:sSubSup>
                  </m:oMath>
                </a14:m>
                <a:r>
                  <a:rPr lang="zh-CN" altLang="en-US" b="1" i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b="1" i="1" dirty="0">
                    <a:solidFill>
                      <a:srgbClr val="FF0000"/>
                    </a:solidFill>
                  </a:rPr>
                  <a:t>are high at the same time.</a:t>
                </a:r>
                <a:r>
                  <a:rPr lang="zh-CN" altLang="en-US" b="1" i="1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6C10F66-8EBD-4078-B98F-504D241B8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031" y="1921691"/>
                <a:ext cx="4858131" cy="758221"/>
              </a:xfrm>
              <a:prstGeom prst="rect">
                <a:avLst/>
              </a:prstGeom>
              <a:blipFill>
                <a:blip r:embed="rId7"/>
                <a:stretch>
                  <a:fillRect l="-1004" r="-125" b="-1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256A0DBF-3427-4A1B-B908-13C634FDF432}"/>
              </a:ext>
            </a:extLst>
          </p:cNvPr>
          <p:cNvSpPr txBox="1"/>
          <p:nvPr/>
        </p:nvSpPr>
        <p:spPr>
          <a:xfrm>
            <a:off x="2403922" y="5254124"/>
            <a:ext cx="517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B0F0"/>
                </a:solidFill>
              </a:rPr>
              <a:t>0.1</a:t>
            </a:r>
            <a:endParaRPr lang="zh-CN" altLang="en-US" sz="1400" b="1" dirty="0">
              <a:solidFill>
                <a:srgbClr val="00B0F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865D1DD-F21A-41E7-BF0A-F097D90B0EB5}"/>
              </a:ext>
            </a:extLst>
          </p:cNvPr>
          <p:cNvSpPr txBox="1"/>
          <p:nvPr/>
        </p:nvSpPr>
        <p:spPr>
          <a:xfrm>
            <a:off x="2405713" y="5040205"/>
            <a:ext cx="517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B0F0"/>
                </a:solidFill>
              </a:rPr>
              <a:t>0.1</a:t>
            </a:r>
            <a:endParaRPr lang="zh-CN" altLang="en-US" sz="1400" b="1" dirty="0">
              <a:solidFill>
                <a:srgbClr val="00B0F0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90BE58B-C537-4B8C-9468-977B4FEEFE7B}"/>
              </a:ext>
            </a:extLst>
          </p:cNvPr>
          <p:cNvSpPr txBox="1"/>
          <p:nvPr/>
        </p:nvSpPr>
        <p:spPr>
          <a:xfrm>
            <a:off x="2403922" y="5474191"/>
            <a:ext cx="517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B0F0"/>
                </a:solidFill>
              </a:rPr>
              <a:t>0.1</a:t>
            </a:r>
            <a:endParaRPr lang="zh-CN" altLang="en-US" sz="1400" b="1" dirty="0">
              <a:solidFill>
                <a:srgbClr val="00B0F0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73D815A-B3E4-4E3E-9054-A80DCFF18EED}"/>
              </a:ext>
            </a:extLst>
          </p:cNvPr>
          <p:cNvSpPr txBox="1"/>
          <p:nvPr/>
        </p:nvSpPr>
        <p:spPr>
          <a:xfrm>
            <a:off x="2432978" y="5732200"/>
            <a:ext cx="517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B0F0"/>
                </a:solidFill>
              </a:rPr>
              <a:t>0.7</a:t>
            </a:r>
            <a:endParaRPr lang="zh-CN" altLang="en-US" sz="1400" b="1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EB918E8-7FFC-410C-A956-6D682C78AFF8}"/>
                  </a:ext>
                </a:extLst>
              </p:cNvPr>
              <p:cNvSpPr txBox="1"/>
              <p:nvPr/>
            </p:nvSpPr>
            <p:spPr>
              <a:xfrm>
                <a:off x="5610441" y="3233839"/>
                <a:ext cx="632867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zh-CN" sz="1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𝒍𝒆𝒙</m:t>
                          </m:r>
                        </m:sub>
                      </m:sSub>
                      <m:d>
                        <m:dPr>
                          <m:ctrlPr>
                            <a:rPr lang="en-US" altLang="zh-CN" sz="1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1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1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12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土星</m:t>
                          </m:r>
                        </m:e>
                        <m:e>
                          <m:r>
                            <a:rPr lang="en-US" altLang="zh-CN" sz="1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12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12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12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12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12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𝒂𝒕𝒕</m:t>
                      </m:r>
                      <m:d>
                        <m:dPr>
                          <m:ctrlPr>
                            <a:rPr lang="en-US" altLang="zh-CN" sz="1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𝑴𝒂𝒏𝒚</m:t>
                          </m:r>
                        </m:e>
                      </m:d>
                      <m:r>
                        <a:rPr lang="en-US" altLang="zh-CN" sz="12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2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12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12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12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12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𝒂𝒕𝒕</m:t>
                      </m:r>
                      <m:d>
                        <m:dPr>
                          <m:ctrlPr>
                            <a:rPr lang="en-US" altLang="zh-CN" sz="1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𝒎𝒐𝒐𝒏𝒔</m:t>
                          </m:r>
                        </m:e>
                      </m:d>
                      <m:r>
                        <a:rPr lang="en-US" altLang="zh-CN" sz="12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+..+</m:t>
                      </m:r>
                      <m:r>
                        <a:rPr lang="en-US" altLang="zh-CN" sz="12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12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12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altLang="zh-CN" sz="12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12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𝒂𝒕𝒕</m:t>
                      </m:r>
                      <m:r>
                        <a:rPr lang="en-US" altLang="zh-CN" sz="12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2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𝑺𝒂𝒕𝒖𝒓𝒏</m:t>
                      </m:r>
                      <m:r>
                        <a:rPr lang="en-US" altLang="zh-CN" sz="12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200" b="1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EB918E8-7FFC-410C-A956-6D682C78A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441" y="3233839"/>
                <a:ext cx="6328678" cy="276999"/>
              </a:xfrm>
              <a:prstGeom prst="rect">
                <a:avLst/>
              </a:prstGeom>
              <a:blipFill>
                <a:blip r:embed="rId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184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2" grpId="0"/>
      <p:bldP spid="15" grpId="0"/>
      <p:bldP spid="18" grpId="0" animBg="1"/>
      <p:bldP spid="21" grpId="0"/>
      <p:bldP spid="5" grpId="0"/>
      <p:bldP spid="19" grpId="0"/>
      <p:bldP spid="22" grpId="0"/>
      <p:bldP spid="23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61AF2E-25D1-40E4-8BCA-1F108A205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Specialized Archs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B30D5D-65A4-4DFE-BAD0-09807F8B1A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Lexicon-Translation(ACL’21,Oral)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1AF04A-4E65-4117-9396-ECF2BBDCC1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09" y="172714"/>
            <a:ext cx="2814094" cy="70834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CBECC17-7959-43DC-BEFD-80ABF362360E}"/>
              </a:ext>
            </a:extLst>
          </p:cNvPr>
          <p:cNvSpPr txBox="1"/>
          <p:nvPr/>
        </p:nvSpPr>
        <p:spPr>
          <a:xfrm>
            <a:off x="562270" y="1996580"/>
            <a:ext cx="2147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>
                <a:solidFill>
                  <a:srgbClr val="FF0000"/>
                </a:solidFill>
              </a:rPr>
              <a:t>How to initialize L?</a:t>
            </a:r>
            <a:endParaRPr lang="zh-CN" altLang="en-US" sz="2000" b="1" i="1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E752C61-717E-49A4-8F70-B0D855E2BB0C}"/>
              </a:ext>
            </a:extLst>
          </p:cNvPr>
          <p:cNvSpPr txBox="1"/>
          <p:nvPr/>
        </p:nvSpPr>
        <p:spPr>
          <a:xfrm>
            <a:off x="562270" y="2491530"/>
            <a:ext cx="53184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/>
              <a:t>Previous Works:</a:t>
            </a:r>
          </a:p>
          <a:p>
            <a:r>
              <a:rPr lang="en-US" altLang="zh-CN" b="1" i="1" dirty="0"/>
              <a:t>@1: Statistical Alignment</a:t>
            </a:r>
          </a:p>
          <a:p>
            <a:r>
              <a:rPr lang="en-US" altLang="zh-CN" b="1" i="1" dirty="0"/>
              <a:t>@2: Mutual Information</a:t>
            </a:r>
          </a:p>
          <a:p>
            <a:r>
              <a:rPr lang="en-US" altLang="zh-CN" b="1" i="1" dirty="0"/>
              <a:t>@3: Bayesian Lexicon Learning</a:t>
            </a:r>
            <a:endParaRPr lang="zh-CN" altLang="en-US" b="1" i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174F8D9-FD5F-4C9B-A305-97D8D4E76F79}"/>
              </a:ext>
            </a:extLst>
          </p:cNvPr>
          <p:cNvSpPr txBox="1"/>
          <p:nvPr/>
        </p:nvSpPr>
        <p:spPr>
          <a:xfrm>
            <a:off x="440578" y="3901092"/>
            <a:ext cx="5121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Proposed Simple Alignment Method(strict version)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3F2DA8C-314E-4252-AFFF-A3E78EFE2DA7}"/>
                  </a:ext>
                </a:extLst>
              </p:cNvPr>
              <p:cNvSpPr txBox="1"/>
              <p:nvPr/>
            </p:nvSpPr>
            <p:spPr>
              <a:xfrm>
                <a:off x="1073791" y="4367585"/>
                <a:ext cx="312909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i="1" dirty="0">
                    <a:solidFill>
                      <a:srgbClr val="FF0000"/>
                    </a:solidFill>
                  </a:rPr>
                  <a:t>a</a:t>
                </a:r>
                <a:r>
                  <a:rPr lang="en-US" altLang="zh-CN" b="1" i="1" dirty="0"/>
                  <a:t> and </a:t>
                </a:r>
                <a:r>
                  <a:rPr lang="en-US" altLang="zh-CN" b="1" i="1" dirty="0">
                    <a:solidFill>
                      <a:srgbClr val="0070C0"/>
                    </a:solidFill>
                  </a:rPr>
                  <a:t>b</a:t>
                </a:r>
                <a:r>
                  <a:rPr lang="en-US" altLang="zh-CN" b="1" i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b="1" i="1" dirty="0"/>
                  <a:t> </a:t>
                </a:r>
                <a:r>
                  <a:rPr lang="en-US" altLang="zh-CN" b="1" i="1" dirty="0">
                    <a:solidFill>
                      <a:srgbClr val="FF0000"/>
                    </a:solidFill>
                  </a:rPr>
                  <a:t>A</a:t>
                </a:r>
                <a:r>
                  <a:rPr lang="en-US" altLang="zh-CN" b="1" i="1" dirty="0"/>
                  <a:t> </a:t>
                </a:r>
                <a:r>
                  <a:rPr lang="en-US" altLang="zh-CN" b="1" i="1" dirty="0">
                    <a:solidFill>
                      <a:srgbClr val="0070C0"/>
                    </a:solidFill>
                  </a:rPr>
                  <a:t>B ------ </a:t>
                </a:r>
                <a:r>
                  <a:rPr lang="en-US" altLang="zh-CN" b="1" dirty="0"/>
                  <a:t>(1)</a:t>
                </a:r>
              </a:p>
              <a:p>
                <a:r>
                  <a:rPr lang="en-US" altLang="zh-CN" b="1" i="1" dirty="0">
                    <a:solidFill>
                      <a:srgbClr val="0070C0"/>
                    </a:solidFill>
                  </a:rPr>
                  <a:t>b</a:t>
                </a:r>
                <a:r>
                  <a:rPr lang="en-US" altLang="zh-CN" b="1" i="1" dirty="0"/>
                  <a:t> and </a:t>
                </a:r>
                <a:r>
                  <a:rPr lang="en-US" altLang="zh-CN" b="1" i="1" dirty="0">
                    <a:solidFill>
                      <a:srgbClr val="00B050"/>
                    </a:solidFill>
                  </a:rPr>
                  <a:t>c</a:t>
                </a:r>
                <a:r>
                  <a:rPr lang="en-US" altLang="zh-CN" b="1" i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b="1" i="1" dirty="0"/>
                  <a:t> </a:t>
                </a:r>
                <a:r>
                  <a:rPr lang="en-US" altLang="zh-CN" b="1" i="1" dirty="0">
                    <a:solidFill>
                      <a:srgbClr val="0070C0"/>
                    </a:solidFill>
                  </a:rPr>
                  <a:t>B</a:t>
                </a:r>
                <a:r>
                  <a:rPr lang="en-US" altLang="zh-CN" b="1" i="1" dirty="0"/>
                  <a:t> </a:t>
                </a:r>
                <a:r>
                  <a:rPr lang="en-US" altLang="zh-CN" b="1" i="1" dirty="0">
                    <a:solidFill>
                      <a:srgbClr val="00B050"/>
                    </a:solidFill>
                  </a:rPr>
                  <a:t>C ------</a:t>
                </a:r>
                <a:r>
                  <a:rPr lang="en-US" altLang="zh-CN" b="1" i="1" dirty="0"/>
                  <a:t> </a:t>
                </a:r>
                <a:r>
                  <a:rPr lang="en-US" altLang="zh-CN" b="1" dirty="0"/>
                  <a:t>(2)</a:t>
                </a:r>
              </a:p>
              <a:p>
                <a:r>
                  <a:rPr lang="en-US" altLang="zh-CN" b="1" i="1" dirty="0">
                    <a:solidFill>
                      <a:srgbClr val="00B050"/>
                    </a:solidFill>
                  </a:rPr>
                  <a:t>c</a:t>
                </a:r>
                <a:r>
                  <a:rPr lang="en-US" altLang="zh-CN" b="1" i="1" dirty="0"/>
                  <a:t> after </a:t>
                </a:r>
                <a:r>
                  <a:rPr lang="en-US" altLang="zh-CN" b="1" i="1" dirty="0">
                    <a:solidFill>
                      <a:srgbClr val="FF0000"/>
                    </a:solidFill>
                  </a:rPr>
                  <a:t>a</a:t>
                </a:r>
                <a:r>
                  <a:rPr lang="en-US" altLang="zh-CN" b="1" i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b="1" i="1" dirty="0"/>
                  <a:t> </a:t>
                </a:r>
                <a:r>
                  <a:rPr lang="en-US" altLang="zh-CN" b="1" i="1" dirty="0">
                    <a:solidFill>
                      <a:srgbClr val="FF0000"/>
                    </a:solidFill>
                  </a:rPr>
                  <a:t>A</a:t>
                </a:r>
                <a:r>
                  <a:rPr lang="en-US" altLang="zh-CN" b="1" i="1" dirty="0"/>
                  <a:t> </a:t>
                </a:r>
                <a:r>
                  <a:rPr lang="en-US" altLang="zh-CN" b="1" i="1" dirty="0">
                    <a:solidFill>
                      <a:srgbClr val="00B050"/>
                    </a:solidFill>
                  </a:rPr>
                  <a:t>C</a:t>
                </a:r>
                <a:r>
                  <a:rPr lang="en-US" altLang="zh-CN" b="1" i="1" dirty="0"/>
                  <a:t>  ------ </a:t>
                </a:r>
                <a:r>
                  <a:rPr lang="en-US" altLang="zh-CN" b="1" dirty="0"/>
                  <a:t>(3)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3F2DA8C-314E-4252-AFFF-A3E78EFE2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791" y="4367585"/>
                <a:ext cx="3129093" cy="923330"/>
              </a:xfrm>
              <a:prstGeom prst="rect">
                <a:avLst/>
              </a:prstGeom>
              <a:blipFill>
                <a:blip r:embed="rId3"/>
                <a:stretch>
                  <a:fillRect l="-1559" t="-3289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表格 11">
            <a:extLst>
              <a:ext uri="{FF2B5EF4-FFF2-40B4-BE49-F238E27FC236}">
                <a16:creationId xmlns:a16="http://schemas.microsoft.com/office/drawing/2014/main" id="{D8E231EB-8368-467D-A763-DD0B8CB63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009317"/>
              </p:ext>
            </p:extLst>
          </p:nvPr>
        </p:nvGraphicFramePr>
        <p:xfrm>
          <a:off x="3858936" y="4327773"/>
          <a:ext cx="887368" cy="10972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443684">
                  <a:extLst>
                    <a:ext uri="{9D8B030D-6E8A-4147-A177-3AD203B41FA5}">
                      <a16:colId xmlns:a16="http://schemas.microsoft.com/office/drawing/2014/main" val="1388146066"/>
                    </a:ext>
                  </a:extLst>
                </a:gridCol>
                <a:gridCol w="443684">
                  <a:extLst>
                    <a:ext uri="{9D8B030D-6E8A-4147-A177-3AD203B41FA5}">
                      <a16:colId xmlns:a16="http://schemas.microsoft.com/office/drawing/2014/main" val="40484841"/>
                    </a:ext>
                  </a:extLst>
                </a:gridCol>
              </a:tblGrid>
              <a:tr h="307777">
                <a:tc>
                  <a:txBody>
                    <a:bodyPr/>
                    <a:lstStyle/>
                    <a:p>
                      <a:r>
                        <a:rPr lang="en-US" altLang="zh-CN" b="1" i="1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zh-CN" altLang="en-US" b="1" i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i="1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zh-CN" altLang="en-US" b="1" i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688301"/>
                  </a:ext>
                </a:extLst>
              </a:tr>
              <a:tr h="307777">
                <a:tc>
                  <a:txBody>
                    <a:bodyPr/>
                    <a:lstStyle/>
                    <a:p>
                      <a:r>
                        <a:rPr lang="en-US" altLang="zh-CN" b="1" i="1" dirty="0">
                          <a:solidFill>
                            <a:srgbClr val="0070C0"/>
                          </a:solidFill>
                        </a:rPr>
                        <a:t>b</a:t>
                      </a:r>
                      <a:endParaRPr lang="zh-CN" altLang="en-US" b="1" i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i="1" dirty="0">
                          <a:solidFill>
                            <a:srgbClr val="0070C0"/>
                          </a:solidFill>
                        </a:rPr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411893"/>
                  </a:ext>
                </a:extLst>
              </a:tr>
              <a:tr h="307777">
                <a:tc>
                  <a:txBody>
                    <a:bodyPr/>
                    <a:lstStyle/>
                    <a:p>
                      <a:r>
                        <a:rPr lang="en-US" altLang="zh-CN" b="1" i="1" dirty="0">
                          <a:solidFill>
                            <a:srgbClr val="00B050"/>
                          </a:solidFill>
                        </a:rPr>
                        <a:t>c</a:t>
                      </a:r>
                      <a:endParaRPr lang="zh-CN" altLang="en-US" b="1" i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i="1" dirty="0">
                          <a:solidFill>
                            <a:srgbClr val="00B050"/>
                          </a:solidFill>
                        </a:rPr>
                        <a:t>C</a:t>
                      </a:r>
                      <a:endParaRPr lang="zh-CN" altLang="en-US" b="1" i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227286"/>
                  </a:ext>
                </a:extLst>
              </a:tr>
            </a:tbl>
          </a:graphicData>
        </a:graphic>
      </p:graphicFrame>
      <p:sp>
        <p:nvSpPr>
          <p:cNvPr id="13" name="箭头: 右 12">
            <a:extLst>
              <a:ext uri="{FF2B5EF4-FFF2-40B4-BE49-F238E27FC236}">
                <a16:creationId xmlns:a16="http://schemas.microsoft.com/office/drawing/2014/main" id="{031772AC-B571-415C-8B12-5065A04A64A7}"/>
              </a:ext>
            </a:extLst>
          </p:cNvPr>
          <p:cNvSpPr/>
          <p:nvPr/>
        </p:nvSpPr>
        <p:spPr>
          <a:xfrm>
            <a:off x="3351401" y="4761484"/>
            <a:ext cx="453006" cy="1506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E5D47BE-CD3F-4235-ABA8-D18FDA8C5E5C}"/>
              </a:ext>
            </a:extLst>
          </p:cNvPr>
          <p:cNvSpPr txBox="1"/>
          <p:nvPr/>
        </p:nvSpPr>
        <p:spPr>
          <a:xfrm>
            <a:off x="1199729" y="5503861"/>
            <a:ext cx="4043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2">
                    <a:lumMod val="50000"/>
                  </a:schemeClr>
                </a:solidFill>
              </a:rPr>
              <a:t>Tips: there are some relax-operations.</a:t>
            </a:r>
          </a:p>
          <a:p>
            <a:r>
              <a:rPr lang="en-US" altLang="zh-CN" sz="1600" b="1" dirty="0">
                <a:solidFill>
                  <a:schemeClr val="bg2">
                    <a:lumMod val="50000"/>
                  </a:schemeClr>
                </a:solidFill>
              </a:rPr>
              <a:t>Details please find in the original paper.</a:t>
            </a:r>
            <a:endParaRPr lang="zh-CN" altLang="en-US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23" name="表格 23">
            <a:extLst>
              <a:ext uri="{FF2B5EF4-FFF2-40B4-BE49-F238E27FC236}">
                <a16:creationId xmlns:a16="http://schemas.microsoft.com/office/drawing/2014/main" id="{895F6977-19B0-4795-9AC0-89FDECD212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393477"/>
              </p:ext>
            </p:extLst>
          </p:nvPr>
        </p:nvGraphicFramePr>
        <p:xfrm>
          <a:off x="5465757" y="1849943"/>
          <a:ext cx="645331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328">
                  <a:extLst>
                    <a:ext uri="{9D8B030D-6E8A-4147-A177-3AD203B41FA5}">
                      <a16:colId xmlns:a16="http://schemas.microsoft.com/office/drawing/2014/main" val="2362006737"/>
                    </a:ext>
                  </a:extLst>
                </a:gridCol>
                <a:gridCol w="1613328">
                  <a:extLst>
                    <a:ext uri="{9D8B030D-6E8A-4147-A177-3AD203B41FA5}">
                      <a16:colId xmlns:a16="http://schemas.microsoft.com/office/drawing/2014/main" val="3807238133"/>
                    </a:ext>
                  </a:extLst>
                </a:gridCol>
                <a:gridCol w="1613328">
                  <a:extLst>
                    <a:ext uri="{9D8B030D-6E8A-4147-A177-3AD203B41FA5}">
                      <a16:colId xmlns:a16="http://schemas.microsoft.com/office/drawing/2014/main" val="3704384398"/>
                    </a:ext>
                  </a:extLst>
                </a:gridCol>
                <a:gridCol w="1613328">
                  <a:extLst>
                    <a:ext uri="{9D8B030D-6E8A-4147-A177-3AD203B41FA5}">
                      <a16:colId xmlns:a16="http://schemas.microsoft.com/office/drawing/2014/main" val="2861558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Methods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Jump(SCAN)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A-right(SCAN)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COGS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43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LSTM(enc-dec)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2.5%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51%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048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Prim-Sub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i="1" dirty="0"/>
                        <a:t>98.8%</a:t>
                      </a:r>
                      <a:endParaRPr lang="zh-CN" altLang="en-US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1" dirty="0"/>
                        <a:t>83.2%</a:t>
                      </a:r>
                      <a:endParaRPr lang="zh-CN" altLang="en-US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None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6230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SyntAtt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1" dirty="0"/>
                        <a:t>91.0%</a:t>
                      </a:r>
                      <a:endParaRPr lang="zh-CN" altLang="en-US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1" dirty="0"/>
                        <a:t>None</a:t>
                      </a:r>
                      <a:endParaRPr lang="zh-CN" altLang="en-US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None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709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Lex-Trans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i="1" dirty="0"/>
                        <a:t>92%</a:t>
                      </a:r>
                      <a:endParaRPr lang="zh-CN" alt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i="1" dirty="0"/>
                        <a:t>95%</a:t>
                      </a:r>
                      <a:endParaRPr lang="zh-CN" altLang="en-US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i="1" dirty="0"/>
                        <a:t>82%</a:t>
                      </a:r>
                      <a:endParaRPr lang="zh-CN" altLang="en-US" b="1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166619"/>
                  </a:ext>
                </a:extLst>
              </a:tr>
            </a:tbl>
          </a:graphicData>
        </a:graphic>
      </p:graphicFrame>
      <p:graphicFrame>
        <p:nvGraphicFramePr>
          <p:cNvPr id="24" name="表格 24">
            <a:extLst>
              <a:ext uri="{FF2B5EF4-FFF2-40B4-BE49-F238E27FC236}">
                <a16:creationId xmlns:a16="http://schemas.microsoft.com/office/drawing/2014/main" id="{BCE5BA43-4137-41BE-AF42-9C927BA2D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820694"/>
              </p:ext>
            </p:extLst>
          </p:nvPr>
        </p:nvGraphicFramePr>
        <p:xfrm>
          <a:off x="6249689" y="4593846"/>
          <a:ext cx="442110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0554">
                  <a:extLst>
                    <a:ext uri="{9D8B030D-6E8A-4147-A177-3AD203B41FA5}">
                      <a16:colId xmlns:a16="http://schemas.microsoft.com/office/drawing/2014/main" val="2963404300"/>
                    </a:ext>
                  </a:extLst>
                </a:gridCol>
                <a:gridCol w="2210554">
                  <a:extLst>
                    <a:ext uri="{9D8B030D-6E8A-4147-A177-3AD203B41FA5}">
                      <a16:colId xmlns:a16="http://schemas.microsoft.com/office/drawing/2014/main" val="2613538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Methods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COGS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0903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Lex-Trans(Fix L)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82%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09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Lex-Trans(Fine-Tune L)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83%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007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458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9" grpId="0"/>
      <p:bldP spid="13" grpId="0" animBg="1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61AF2E-25D1-40E4-8BCA-1F108A205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Specialized Archs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B30D5D-65A4-4DFE-BAD0-09807F8B1A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Disentangled-Seq2Seq(ACL’22, Main conf)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1AF04A-4E65-4117-9396-ECF2BBDCC1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09" y="172714"/>
            <a:ext cx="2814094" cy="7083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4391535-C6A0-4E8E-910B-00894AF77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49" y="1760867"/>
            <a:ext cx="6927932" cy="478591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5769A16-E13A-49D9-81BA-1D27D32D33F8}"/>
              </a:ext>
            </a:extLst>
          </p:cNvPr>
          <p:cNvSpPr txBox="1"/>
          <p:nvPr/>
        </p:nvSpPr>
        <p:spPr>
          <a:xfrm>
            <a:off x="1644241" y="6467608"/>
            <a:ext cx="908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Disentangled Sequence to Sequence Learning for Compositional Generalization(ACL’22)</a:t>
            </a:r>
            <a:endParaRPr lang="zh-CN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CDB44B8-F17E-4407-968F-8848E450C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9642" y="1760867"/>
            <a:ext cx="4786838" cy="342391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B4E80AF-568F-427D-B067-A03809024AC0}"/>
              </a:ext>
            </a:extLst>
          </p:cNvPr>
          <p:cNvSpPr/>
          <p:nvPr/>
        </p:nvSpPr>
        <p:spPr>
          <a:xfrm>
            <a:off x="10284903" y="4049773"/>
            <a:ext cx="1249959" cy="2348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2A58C-5684-4556-BC2B-D372DD23F373}"/>
              </a:ext>
            </a:extLst>
          </p:cNvPr>
          <p:cNvSpPr txBox="1"/>
          <p:nvPr/>
        </p:nvSpPr>
        <p:spPr>
          <a:xfrm>
            <a:off x="7602374" y="5164469"/>
            <a:ext cx="38413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new composition of familiar relations:</a:t>
            </a:r>
          </a:p>
          <a:p>
            <a:r>
              <a:rPr lang="en-US" altLang="zh-CN" i="1" dirty="0"/>
              <a:t>We hope that the PP ‘</a:t>
            </a:r>
            <a:r>
              <a:rPr lang="en-US" altLang="zh-CN" b="1" i="1" dirty="0"/>
              <a:t>beside the tree</a:t>
            </a:r>
            <a:r>
              <a:rPr lang="en-US" altLang="zh-CN" i="1" dirty="0"/>
              <a:t>’</a:t>
            </a:r>
          </a:p>
          <a:p>
            <a:r>
              <a:rPr lang="en-US" altLang="zh-CN" i="1" dirty="0"/>
              <a:t>and the modified noun ‘</a:t>
            </a:r>
            <a:r>
              <a:rPr lang="en-US" altLang="zh-CN" b="1" i="1" dirty="0"/>
              <a:t>house</a:t>
            </a:r>
            <a:r>
              <a:rPr lang="en-US" altLang="zh-CN" i="1" dirty="0"/>
              <a:t>’ have no spurious correlations.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3619564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D7D5FB6-6943-8A9C-F698-0D9EDE2B9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B5AC-3E22-4501-8AF7-3CA1945CE529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18" name="标题 17">
            <a:extLst>
              <a:ext uri="{FF2B5EF4-FFF2-40B4-BE49-F238E27FC236}">
                <a16:creationId xmlns:a16="http://schemas.microsoft.com/office/drawing/2014/main" id="{3F291286-CCFA-B03E-E857-422347A39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A Brief Intro</a:t>
            </a:r>
            <a:endParaRPr lang="zh-CN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9" name="文本占位符 3">
            <a:extLst>
              <a:ext uri="{FF2B5EF4-FFF2-40B4-BE49-F238E27FC236}">
                <a16:creationId xmlns:a16="http://schemas.microsoft.com/office/drawing/2014/main" id="{1BD81E0C-1DDA-3CFE-5638-E0925FCC11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537" y="1228303"/>
            <a:ext cx="11068327" cy="4895659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ea typeface="Microsoft YaHei" panose="020B0503020204020204" pitchFamily="34" charset="-122"/>
              </a:rPr>
              <a:t> Backgrounds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F348BA8-2EA8-48BA-B91F-E92B1BFD3C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09" y="172714"/>
            <a:ext cx="2814094" cy="7083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34448A7-0206-4DA6-9D02-FC2F8101F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36" y="1764173"/>
            <a:ext cx="2989315" cy="86878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6EF9C9F-DFA2-45F9-AA50-0668C8EB2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9183" y="1019562"/>
            <a:ext cx="1470248" cy="20456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129807A-28FB-449E-8FA2-AE7FD3DF5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520" y="2980201"/>
            <a:ext cx="2810546" cy="153711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4031504-EAFE-483D-AA96-52C275C25F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2991" y="3520660"/>
            <a:ext cx="3985827" cy="144536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D802B11-0F60-431A-9EDB-E088BD91BB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4511" y="4693909"/>
            <a:ext cx="6011197" cy="2144813"/>
          </a:xfrm>
          <a:prstGeom prst="rect">
            <a:avLst/>
          </a:prstGeom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4A77CC4-C5FB-49E0-97D5-10E4B5B35990}"/>
              </a:ext>
            </a:extLst>
          </p:cNvPr>
          <p:cNvSpPr/>
          <p:nvPr/>
        </p:nvSpPr>
        <p:spPr>
          <a:xfrm>
            <a:off x="1406269" y="4693910"/>
            <a:ext cx="5990604" cy="214481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C59881-8ADF-47D0-B9F6-6707274416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12651" y="3250900"/>
            <a:ext cx="3413057" cy="10993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8DC952B-FE3C-4248-8077-48234022E55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329" y="1366541"/>
            <a:ext cx="4275983" cy="153711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C311D95-E3ED-48C7-A9F1-28FE538B75D1}"/>
              </a:ext>
            </a:extLst>
          </p:cNvPr>
          <p:cNvSpPr txBox="1"/>
          <p:nvPr/>
        </p:nvSpPr>
        <p:spPr>
          <a:xfrm>
            <a:off x="658461" y="2718033"/>
            <a:ext cx="2497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RNNs(1990s,1997,2014)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0FC7F45-4F18-4B99-B61C-D6983B1BA5A8}"/>
              </a:ext>
            </a:extLst>
          </p:cNvPr>
          <p:cNvSpPr txBox="1"/>
          <p:nvPr/>
        </p:nvSpPr>
        <p:spPr>
          <a:xfrm>
            <a:off x="3601710" y="2793273"/>
            <a:ext cx="5184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RNN-based &amp; Attention seq2seq(2014,Yoshua Benjio)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3C12BDE-5AF0-4F07-ADFD-A884E7B25ABE}"/>
              </a:ext>
            </a:extLst>
          </p:cNvPr>
          <p:cNvSpPr txBox="1"/>
          <p:nvPr/>
        </p:nvSpPr>
        <p:spPr>
          <a:xfrm>
            <a:off x="8785936" y="3027702"/>
            <a:ext cx="27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Transformer(2017,Google)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59E9190-AC46-4865-B87C-2908762F51C3}"/>
              </a:ext>
            </a:extLst>
          </p:cNvPr>
          <p:cNvSpPr txBox="1"/>
          <p:nvPr/>
        </p:nvSpPr>
        <p:spPr>
          <a:xfrm>
            <a:off x="1475566" y="4310610"/>
            <a:ext cx="2164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BERT(2018,Google)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88FFEF7-5DAD-4320-97D3-1FF2C5E9E1EA}"/>
              </a:ext>
            </a:extLst>
          </p:cNvPr>
          <p:cNvSpPr txBox="1"/>
          <p:nvPr/>
        </p:nvSpPr>
        <p:spPr>
          <a:xfrm>
            <a:off x="4252589" y="4342162"/>
            <a:ext cx="314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GPTs(2018,2019,2021,OpenAI)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B946678-E2BD-40CD-B5ED-88F60DE5D2FD}"/>
              </a:ext>
            </a:extLst>
          </p:cNvPr>
          <p:cNvSpPr txBox="1"/>
          <p:nvPr/>
        </p:nvSpPr>
        <p:spPr>
          <a:xfrm>
            <a:off x="8282531" y="5003799"/>
            <a:ext cx="3587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T5:text-to-text transfer transformer(2020,Google)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3DC47D3-D3FA-4996-A36D-454C53E795B1}"/>
              </a:ext>
            </a:extLst>
          </p:cNvPr>
          <p:cNvSpPr txBox="1"/>
          <p:nvPr/>
        </p:nvSpPr>
        <p:spPr>
          <a:xfrm>
            <a:off x="7339727" y="6334780"/>
            <a:ext cx="4432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</a:rPr>
              <a:t>When testing the capacity for compositional generalization of tradition NLM on SCAN-task</a:t>
            </a:r>
            <a:endParaRPr lang="zh-CN" altLang="en-US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708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61AF2E-25D1-40E4-8BCA-1F108A205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Specialized Archs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B30D5D-65A4-4DFE-BAD0-09807F8B1A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Disentangled-Seq2Seq(ACL’22, Main conf)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1AF04A-4E65-4117-9396-ECF2BBDCC1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09" y="172714"/>
            <a:ext cx="2814094" cy="7083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0B99F2B-D5E4-4A8A-B310-AA0BFB694E7B}"/>
                  </a:ext>
                </a:extLst>
              </p:cNvPr>
              <p:cNvSpPr txBox="1"/>
              <p:nvPr/>
            </p:nvSpPr>
            <p:spPr>
              <a:xfrm>
                <a:off x="612396" y="1904300"/>
                <a:ext cx="1066240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i="1" dirty="0"/>
                  <a:t>Toy-experiment: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an input sequence of symbols. Our goal is to predict the relation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0B99F2B-D5E4-4A8A-B310-AA0BFB694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96" y="1904300"/>
                <a:ext cx="10662408" cy="738664"/>
              </a:xfrm>
              <a:prstGeom prst="rect">
                <a:avLst/>
              </a:prstGeom>
              <a:blipFill>
                <a:blip r:embed="rId3"/>
                <a:stretch>
                  <a:fillRect l="-857" t="-6557"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AA6C92B-995E-454E-AABE-C481ACBD67E0}"/>
              </a:ext>
            </a:extLst>
          </p:cNvPr>
          <p:cNvCxnSpPr/>
          <p:nvPr/>
        </p:nvCxnSpPr>
        <p:spPr>
          <a:xfrm>
            <a:off x="1317072" y="2583809"/>
            <a:ext cx="486561" cy="84519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9E22F218-6AD0-4978-A4D9-5A61961975A0}"/>
              </a:ext>
            </a:extLst>
          </p:cNvPr>
          <p:cNvCxnSpPr/>
          <p:nvPr/>
        </p:nvCxnSpPr>
        <p:spPr>
          <a:xfrm flipH="1">
            <a:off x="1795244" y="2567031"/>
            <a:ext cx="92279" cy="861969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C0703B9-D728-4739-9B5A-8EC5404A8734}"/>
              </a:ext>
            </a:extLst>
          </p:cNvPr>
          <p:cNvCxnSpPr/>
          <p:nvPr/>
        </p:nvCxnSpPr>
        <p:spPr>
          <a:xfrm flipH="1">
            <a:off x="1795244" y="2567031"/>
            <a:ext cx="679508" cy="861969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CF9E2FB-7EF9-492C-9353-E2A264C59BCD}"/>
                  </a:ext>
                </a:extLst>
              </p:cNvPr>
              <p:cNvSpPr txBox="1"/>
              <p:nvPr/>
            </p:nvSpPr>
            <p:spPr>
              <a:xfrm>
                <a:off x="612396" y="3445400"/>
                <a:ext cx="51424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/>
                  <a:t>entity symbol, to simplify this problem, we set them to the same symbol e.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=1,2,3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CF9E2FB-7EF9-492C-9353-E2A264C59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96" y="3445400"/>
                <a:ext cx="5142452" cy="646331"/>
              </a:xfrm>
              <a:prstGeom prst="rect">
                <a:avLst/>
              </a:prstGeom>
              <a:blipFill>
                <a:blip r:embed="rId4"/>
                <a:stretch>
                  <a:fillRect l="-948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2C227B7-9216-4074-891C-891137EB5262}"/>
              </a:ext>
            </a:extLst>
          </p:cNvPr>
          <p:cNvCxnSpPr/>
          <p:nvPr/>
        </p:nvCxnSpPr>
        <p:spPr>
          <a:xfrm>
            <a:off x="1644242" y="2583809"/>
            <a:ext cx="1459685" cy="31039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2CC3067-E837-487E-BC48-CB5639F50D23}"/>
              </a:ext>
            </a:extLst>
          </p:cNvPr>
          <p:cNvCxnSpPr/>
          <p:nvPr/>
        </p:nvCxnSpPr>
        <p:spPr>
          <a:xfrm>
            <a:off x="2323750" y="2575420"/>
            <a:ext cx="805344" cy="33556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0957B24-A9BD-42D6-BBB2-CF2D10445B80}"/>
                  </a:ext>
                </a:extLst>
              </p:cNvPr>
              <p:cNvSpPr txBox="1"/>
              <p:nvPr/>
            </p:nvSpPr>
            <p:spPr>
              <a:xfrm>
                <a:off x="3238149" y="2894202"/>
                <a:ext cx="58617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relation symbol,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(denote different relations)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0957B24-A9BD-42D6-BBB2-CF2D10445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149" y="2894202"/>
                <a:ext cx="5861711" cy="369332"/>
              </a:xfrm>
              <a:prstGeom prst="rect">
                <a:avLst/>
              </a:prstGeom>
              <a:blipFill>
                <a:blip r:embed="rId5"/>
                <a:stretch>
                  <a:fillRect l="-832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0DDF3AF9-AE3B-43F6-A933-1AF8204BF894}"/>
              </a:ext>
            </a:extLst>
          </p:cNvPr>
          <p:cNvCxnSpPr/>
          <p:nvPr/>
        </p:nvCxnSpPr>
        <p:spPr>
          <a:xfrm>
            <a:off x="9001387" y="2583809"/>
            <a:ext cx="545285" cy="84519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CB776548-6055-41E7-88EC-131246420D5C}"/>
              </a:ext>
            </a:extLst>
          </p:cNvPr>
          <p:cNvCxnSpPr/>
          <p:nvPr/>
        </p:nvCxnSpPr>
        <p:spPr>
          <a:xfrm flipH="1">
            <a:off x="9546672" y="2567031"/>
            <a:ext cx="134223" cy="861969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40F0D69-877A-4B37-98E3-36448A48F877}"/>
                  </a:ext>
                </a:extLst>
              </p:cNvPr>
              <p:cNvSpPr txBox="1"/>
              <p:nvPr/>
            </p:nvSpPr>
            <p:spPr>
              <a:xfrm>
                <a:off x="8316286" y="3445400"/>
                <a:ext cx="25977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relation,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40F0D69-877A-4B37-98E3-36448A48F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6286" y="3445400"/>
                <a:ext cx="2597791" cy="369332"/>
              </a:xfrm>
              <a:prstGeom prst="rect">
                <a:avLst/>
              </a:prstGeom>
              <a:blipFill>
                <a:blip r:embed="rId6"/>
                <a:stretch>
                  <a:fillRect l="-1878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9B5CCD2D-61D9-4C55-A09F-C54FD9DB057A}"/>
                  </a:ext>
                </a:extLst>
              </p:cNvPr>
              <p:cNvSpPr txBox="1"/>
              <p:nvPr/>
            </p:nvSpPr>
            <p:spPr>
              <a:xfrm>
                <a:off x="5943600" y="4065970"/>
                <a:ext cx="331644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one-to-one mapping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9B5CCD2D-61D9-4C55-A09F-C54FD9DB0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4065970"/>
                <a:ext cx="3316448" cy="646331"/>
              </a:xfrm>
              <a:prstGeom prst="rect">
                <a:avLst/>
              </a:prstGeom>
              <a:blipFill>
                <a:blip r:embed="rId7"/>
                <a:stretch>
                  <a:fillRect l="-1471"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5210BDC-2B50-4845-AF80-DEF3D3D8D1AF}"/>
              </a:ext>
            </a:extLst>
          </p:cNvPr>
          <p:cNvCxnSpPr>
            <a:endCxn id="24" idx="0"/>
          </p:cNvCxnSpPr>
          <p:nvPr/>
        </p:nvCxnSpPr>
        <p:spPr>
          <a:xfrm>
            <a:off x="5545123" y="3263534"/>
            <a:ext cx="2056701" cy="802436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E5D82B61-D17A-44BF-B85A-29AE3C28868B}"/>
              </a:ext>
            </a:extLst>
          </p:cNvPr>
          <p:cNvCxnSpPr>
            <a:stCxn id="23" idx="2"/>
            <a:endCxn id="24" idx="0"/>
          </p:cNvCxnSpPr>
          <p:nvPr/>
        </p:nvCxnSpPr>
        <p:spPr>
          <a:xfrm flipH="1">
            <a:off x="7601824" y="3814732"/>
            <a:ext cx="2013358" cy="25123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7C537EE0-40C7-4919-B110-1E8FA3D07FD0}"/>
              </a:ext>
            </a:extLst>
          </p:cNvPr>
          <p:cNvSpPr txBox="1"/>
          <p:nvPr/>
        </p:nvSpPr>
        <p:spPr>
          <a:xfrm>
            <a:off x="612397" y="4572000"/>
            <a:ext cx="1568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/>
              <a:t>when training</a:t>
            </a:r>
            <a:endParaRPr lang="zh-CN" altLang="en-US" b="1" i="1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888D5E3-1115-40CF-80DC-8D768D603F6A}"/>
              </a:ext>
            </a:extLst>
          </p:cNvPr>
          <p:cNvSpPr txBox="1"/>
          <p:nvPr/>
        </p:nvSpPr>
        <p:spPr>
          <a:xfrm>
            <a:off x="595722" y="5538100"/>
            <a:ext cx="144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/>
              <a:t>when testing</a:t>
            </a:r>
            <a:endParaRPr lang="zh-CN" altLang="en-US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90A2FB5F-4F74-44B4-B69C-0BB7E9EEA1C8}"/>
                  </a:ext>
                </a:extLst>
              </p:cNvPr>
              <p:cNvSpPr txBox="1"/>
              <p:nvPr/>
            </p:nvSpPr>
            <p:spPr>
              <a:xfrm>
                <a:off x="738439" y="4941332"/>
                <a:ext cx="59811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input type 1: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𝒕𝒓𝒂𝒊𝒏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altLang="zh-CN" b="1" dirty="0">
                  <a:solidFill>
                    <a:srgbClr val="FF0000"/>
                  </a:solidFill>
                </a:endParaRPr>
              </a:p>
              <a:p>
                <a:r>
                  <a:rPr lang="en-US" altLang="zh-CN" dirty="0"/>
                  <a:t>input type 2: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90A2FB5F-4F74-44B4-B69C-0BB7E9EEA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39" y="4941332"/>
                <a:ext cx="5981143" cy="646331"/>
              </a:xfrm>
              <a:prstGeom prst="rect">
                <a:avLst/>
              </a:prstGeom>
              <a:blipFill>
                <a:blip r:embed="rId8"/>
                <a:stretch>
                  <a:fillRect l="-815"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417E938B-8B85-4BAC-B403-0199083BADD9}"/>
                  </a:ext>
                </a:extLst>
              </p:cNvPr>
              <p:cNvSpPr txBox="1"/>
              <p:nvPr/>
            </p:nvSpPr>
            <p:spPr>
              <a:xfrm>
                <a:off x="906011" y="6023295"/>
                <a:ext cx="47481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t</a:t>
                </a:r>
                <a:r>
                  <a:rPr lang="en-US" altLang="zh-CN" b="0" dirty="0"/>
                  <a:t>est input 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417E938B-8B85-4BAC-B403-0199083BA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011" y="6023295"/>
                <a:ext cx="4748169" cy="369332"/>
              </a:xfrm>
              <a:prstGeom prst="rect">
                <a:avLst/>
              </a:prstGeom>
              <a:blipFill>
                <a:blip r:embed="rId9"/>
                <a:stretch>
                  <a:fillRect l="-1155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D6E56927-E089-44A0-A30B-EFBF5B950451}"/>
                  </a:ext>
                </a:extLst>
              </p:cNvPr>
              <p:cNvSpPr txBox="1"/>
              <p:nvPr/>
            </p:nvSpPr>
            <p:spPr>
              <a:xfrm>
                <a:off x="3103927" y="4412609"/>
                <a:ext cx="21811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D6E56927-E089-44A0-A30B-EFBF5B950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927" y="4412609"/>
                <a:ext cx="218113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447FF408-6BCA-43B8-819F-3F8AE90CA668}"/>
                  </a:ext>
                </a:extLst>
              </p14:cNvPr>
              <p14:cNvContentPartPr/>
              <p14:nvPr/>
            </p14:nvContentPartPr>
            <p14:xfrm>
              <a:off x="2063880" y="2863800"/>
              <a:ext cx="4152960" cy="358812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447FF408-6BCA-43B8-819F-3F8AE90CA66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54520" y="2854440"/>
                <a:ext cx="4171680" cy="360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889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3" grpId="0"/>
      <p:bldP spid="24" grpId="0"/>
      <p:bldP spid="29" grpId="0"/>
      <p:bldP spid="30" grpId="0"/>
      <p:bldP spid="31" grpId="0"/>
      <p:bldP spid="32" grpId="0"/>
      <p:bldP spid="3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61AF2E-25D1-40E4-8BCA-1F108A205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Specialized Archs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B30D5D-65A4-4DFE-BAD0-09807F8B1A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Disentangled-Seq2Seq(ACL’22, Main conf)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1AF04A-4E65-4117-9396-ECF2BBDCC1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09" y="172714"/>
            <a:ext cx="2814094" cy="70834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3D0C30C-ED5F-4EFE-A259-2804F2479CEE}"/>
              </a:ext>
            </a:extLst>
          </p:cNvPr>
          <p:cNvSpPr txBox="1"/>
          <p:nvPr/>
        </p:nvSpPr>
        <p:spPr>
          <a:xfrm>
            <a:off x="947957" y="1979802"/>
            <a:ext cx="1568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/>
              <a:t>when training</a:t>
            </a:r>
            <a:endParaRPr lang="zh-CN" altLang="en-US" b="1" i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2D85E12-2C11-49D9-A1ED-D4B0B74EAFC9}"/>
              </a:ext>
            </a:extLst>
          </p:cNvPr>
          <p:cNvSpPr txBox="1"/>
          <p:nvPr/>
        </p:nvSpPr>
        <p:spPr>
          <a:xfrm>
            <a:off x="931282" y="2945902"/>
            <a:ext cx="144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/>
              <a:t>when testing</a:t>
            </a:r>
            <a:endParaRPr lang="zh-CN" altLang="en-US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034997C-6224-454B-949F-E825C2BB0EE8}"/>
                  </a:ext>
                </a:extLst>
              </p:cNvPr>
              <p:cNvSpPr txBox="1"/>
              <p:nvPr/>
            </p:nvSpPr>
            <p:spPr>
              <a:xfrm>
                <a:off x="1073999" y="2349134"/>
                <a:ext cx="59811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input type 1: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𝒕𝒓𝒂𝒊𝒏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altLang="zh-CN" b="1" dirty="0">
                  <a:solidFill>
                    <a:srgbClr val="FF0000"/>
                  </a:solidFill>
                </a:endParaRPr>
              </a:p>
              <a:p>
                <a:r>
                  <a:rPr lang="en-US" altLang="zh-CN" dirty="0"/>
                  <a:t>input type 2: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034997C-6224-454B-949F-E825C2BB0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999" y="2349134"/>
                <a:ext cx="5981143" cy="646331"/>
              </a:xfrm>
              <a:prstGeom prst="rect">
                <a:avLst/>
              </a:prstGeom>
              <a:blipFill>
                <a:blip r:embed="rId3"/>
                <a:stretch>
                  <a:fillRect l="-815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514D892-9802-4AF0-B698-5D2746F2754A}"/>
                  </a:ext>
                </a:extLst>
              </p:cNvPr>
              <p:cNvSpPr txBox="1"/>
              <p:nvPr/>
            </p:nvSpPr>
            <p:spPr>
              <a:xfrm>
                <a:off x="1241571" y="3431097"/>
                <a:ext cx="47481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t</a:t>
                </a:r>
                <a:r>
                  <a:rPr lang="en-US" altLang="zh-CN" b="0" dirty="0"/>
                  <a:t>est input 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514D892-9802-4AF0-B698-5D2746F27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571" y="3431097"/>
                <a:ext cx="4748169" cy="369332"/>
              </a:xfrm>
              <a:prstGeom prst="rect">
                <a:avLst/>
              </a:prstGeom>
              <a:blipFill>
                <a:blip r:embed="rId4"/>
                <a:stretch>
                  <a:fillRect l="-1155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E82EB1F-BA13-4FF1-9064-B80D7E436CB4}"/>
                  </a:ext>
                </a:extLst>
              </p:cNvPr>
              <p:cNvSpPr txBox="1"/>
              <p:nvPr/>
            </p:nvSpPr>
            <p:spPr>
              <a:xfrm>
                <a:off x="6849942" y="2080737"/>
                <a:ext cx="462233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Encoder: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altLang="zh-CN" b="0" dirty="0"/>
              </a:p>
              <a:p>
                <a:r>
                  <a:rPr lang="en-US" altLang="zh-CN" dirty="0"/>
                  <a:t> 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E82EB1F-BA13-4FF1-9064-B80D7E436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942" y="2080737"/>
                <a:ext cx="4622334" cy="1477328"/>
              </a:xfrm>
              <a:prstGeom prst="rect">
                <a:avLst/>
              </a:prstGeom>
              <a:blipFill>
                <a:blip r:embed="rId5"/>
                <a:stretch>
                  <a:fillRect l="-1187" t="-20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F05EA98-89EC-420E-8498-A820CE4C9728}"/>
                  </a:ext>
                </a:extLst>
              </p:cNvPr>
              <p:cNvSpPr txBox="1"/>
              <p:nvPr/>
            </p:nvSpPr>
            <p:spPr>
              <a:xfrm>
                <a:off x="830510" y="4110606"/>
                <a:ext cx="1062305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2 training methods:</a:t>
                </a:r>
              </a:p>
              <a:p>
                <a:r>
                  <a:rPr lang="en-US" altLang="zh-CN" dirty="0"/>
                  <a:t>@1: joint training: use concatenated encoding 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; 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;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altLang="zh-CN" dirty="0"/>
                  <a:t>) to 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; use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to 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;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@2: separate training: only use encoding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to train our model only to 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;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F05EA98-89EC-420E-8498-A820CE4C9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10" y="4110606"/>
                <a:ext cx="10623050" cy="1200329"/>
              </a:xfrm>
              <a:prstGeom prst="rect">
                <a:avLst/>
              </a:prstGeom>
              <a:blipFill>
                <a:blip r:embed="rId6"/>
                <a:stretch>
                  <a:fillRect l="-459" t="-2538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CE3FD576-A6CD-4192-B959-0144812E54F5}"/>
              </a:ext>
            </a:extLst>
          </p:cNvPr>
          <p:cNvCxnSpPr>
            <a:cxnSpLocks/>
          </p:cNvCxnSpPr>
          <p:nvPr/>
        </p:nvCxnSpPr>
        <p:spPr>
          <a:xfrm flipV="1">
            <a:off x="8724550" y="2995465"/>
            <a:ext cx="788566" cy="209665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BDBE1E00-3C38-4EE9-929E-B01778F10BC4}"/>
              </a:ext>
            </a:extLst>
          </p:cNvPr>
          <p:cNvSpPr txBox="1"/>
          <p:nvPr/>
        </p:nvSpPr>
        <p:spPr>
          <a:xfrm>
            <a:off x="9247464" y="3527868"/>
            <a:ext cx="1075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ignoring</a:t>
            </a:r>
            <a:endParaRPr lang="zh-CN" altLang="en-US" b="1" i="1" dirty="0">
              <a:solidFill>
                <a:srgbClr val="FF0000"/>
              </a:solidFill>
            </a:endParaRPr>
          </a:p>
        </p:txBody>
      </p:sp>
      <p:graphicFrame>
        <p:nvGraphicFramePr>
          <p:cNvPr id="14" name="表格 14">
            <a:extLst>
              <a:ext uri="{FF2B5EF4-FFF2-40B4-BE49-F238E27FC236}">
                <a16:creationId xmlns:a16="http://schemas.microsoft.com/office/drawing/2014/main" id="{B3922395-93FD-47B2-9A17-EA75523726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837668"/>
              </p:ext>
            </p:extLst>
          </p:nvPr>
        </p:nvGraphicFramePr>
        <p:xfrm>
          <a:off x="1599622" y="5247342"/>
          <a:ext cx="449637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8189">
                  <a:extLst>
                    <a:ext uri="{9D8B030D-6E8A-4147-A177-3AD203B41FA5}">
                      <a16:colId xmlns:a16="http://schemas.microsoft.com/office/drawing/2014/main" val="558896169"/>
                    </a:ext>
                  </a:extLst>
                </a:gridCol>
                <a:gridCol w="2248189">
                  <a:extLst>
                    <a:ext uri="{9D8B030D-6E8A-4147-A177-3AD203B41FA5}">
                      <a16:colId xmlns:a16="http://schemas.microsoft.com/office/drawing/2014/main" val="1527958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Training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Acc of predicting y_2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413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Separate-train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997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Joint-train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55%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56177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6048484-A2B2-4EBB-B381-51E8BB701074}"/>
                  </a:ext>
                </a:extLst>
              </p:cNvPr>
              <p:cNvSpPr txBox="1"/>
              <p:nvPr/>
            </p:nvSpPr>
            <p:spPr>
              <a:xfrm>
                <a:off x="6849942" y="5466274"/>
                <a:ext cx="38253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i="1" dirty="0"/>
                  <a:t>in our toy experiments,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b="1" i="1" dirty="0"/>
                  <a:t> </a:t>
                </a:r>
                <a:r>
                  <a:rPr lang="en-US" altLang="zh-CN" b="1" i="1" dirty="0"/>
                  <a:t>has huge impact on the prediction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b="1" i="1" dirty="0"/>
                  <a:t>.</a:t>
                </a:r>
                <a:endParaRPr lang="zh-CN" altLang="en-US" b="1" i="1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6048484-A2B2-4EBB-B381-51E8BB701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942" y="5466274"/>
                <a:ext cx="3825380" cy="646331"/>
              </a:xfrm>
              <a:prstGeom prst="rect">
                <a:avLst/>
              </a:prstGeom>
              <a:blipFill>
                <a:blip r:embed="rId7"/>
                <a:stretch>
                  <a:fillRect l="-1435"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箭头: 右 15">
            <a:extLst>
              <a:ext uri="{FF2B5EF4-FFF2-40B4-BE49-F238E27FC236}">
                <a16:creationId xmlns:a16="http://schemas.microsoft.com/office/drawing/2014/main" id="{90AC7701-3B5C-4F0A-A553-F728B9278A90}"/>
              </a:ext>
            </a:extLst>
          </p:cNvPr>
          <p:cNvSpPr/>
          <p:nvPr/>
        </p:nvSpPr>
        <p:spPr>
          <a:xfrm>
            <a:off x="6283354" y="5654180"/>
            <a:ext cx="566588" cy="2684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2270C6BD-3AFA-49E9-855A-0FC73BEE6C16}"/>
                  </a:ext>
                </a:extLst>
              </p14:cNvPr>
              <p14:cNvContentPartPr/>
              <p14:nvPr/>
            </p14:nvContentPartPr>
            <p14:xfrm>
              <a:off x="5334120" y="2305080"/>
              <a:ext cx="5708880" cy="240696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2270C6BD-3AFA-49E9-855A-0FC73BEE6C1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24760" y="2295720"/>
                <a:ext cx="5727600" cy="242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0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5" grpId="0"/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61AF2E-25D1-40E4-8BCA-1F108A205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Specialized Archs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B30D5D-65A4-4DFE-BAD0-09807F8B1A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Disentangled-Seq2Seq(ACL’22, Main conf)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1AF04A-4E65-4117-9396-ECF2BBDCC1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09" y="172714"/>
            <a:ext cx="2814094" cy="70834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C2EC87E-E23D-4396-9D15-FE24F639878C}"/>
              </a:ext>
            </a:extLst>
          </p:cNvPr>
          <p:cNvSpPr txBox="1"/>
          <p:nvPr/>
        </p:nvSpPr>
        <p:spPr>
          <a:xfrm>
            <a:off x="570451" y="1904301"/>
            <a:ext cx="1853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A simple Solution</a:t>
            </a:r>
            <a:endParaRPr lang="zh-CN" altLang="en-US" b="1" i="1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1704AED-1C6A-4BDD-BF14-2DBE5A10F207}"/>
              </a:ext>
            </a:extLst>
          </p:cNvPr>
          <p:cNvSpPr txBox="1"/>
          <p:nvPr/>
        </p:nvSpPr>
        <p:spPr>
          <a:xfrm>
            <a:off x="973123" y="2701255"/>
            <a:ext cx="112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u="sng" dirty="0">
                <a:solidFill>
                  <a:srgbClr val="00B050"/>
                </a:solidFill>
              </a:rPr>
              <a:t>encoder</a:t>
            </a:r>
            <a:endParaRPr lang="zh-CN" altLang="en-US" b="1" i="1" u="sng" dirty="0">
              <a:solidFill>
                <a:srgbClr val="00B050"/>
              </a:solidFill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9EE7BD8-7581-4811-B024-6E8FDB8E65A0}"/>
              </a:ext>
            </a:extLst>
          </p:cNvPr>
          <p:cNvSpPr/>
          <p:nvPr/>
        </p:nvSpPr>
        <p:spPr>
          <a:xfrm>
            <a:off x="738439" y="2701255"/>
            <a:ext cx="3288277" cy="369332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DA29B43-43DD-428B-848F-BC737D15AB28}"/>
              </a:ext>
            </a:extLst>
          </p:cNvPr>
          <p:cNvSpPr txBox="1"/>
          <p:nvPr/>
        </p:nvSpPr>
        <p:spPr>
          <a:xfrm>
            <a:off x="5278073" y="2273633"/>
            <a:ext cx="112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u="sng" dirty="0">
                <a:solidFill>
                  <a:srgbClr val="00B0F0"/>
                </a:solidFill>
              </a:rPr>
              <a:t>decoder</a:t>
            </a:r>
            <a:endParaRPr lang="zh-CN" altLang="en-US" b="1" i="1" u="sng" dirty="0">
              <a:solidFill>
                <a:srgbClr val="00B0F0"/>
              </a:solidFill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9E69ACF-1C4F-476E-A3BA-58155A185E62}"/>
              </a:ext>
            </a:extLst>
          </p:cNvPr>
          <p:cNvSpPr/>
          <p:nvPr/>
        </p:nvSpPr>
        <p:spPr>
          <a:xfrm>
            <a:off x="5043389" y="2273633"/>
            <a:ext cx="3288277" cy="369332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215E308-00E9-43E2-8A0B-EA88A1E1835C}"/>
                  </a:ext>
                </a:extLst>
              </p:cNvPr>
              <p:cNvSpPr txBox="1"/>
              <p:nvPr/>
            </p:nvSpPr>
            <p:spPr>
              <a:xfrm>
                <a:off x="822121" y="3418082"/>
                <a:ext cx="1912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215E308-00E9-43E2-8A0B-EA88A1E18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121" y="3418082"/>
                <a:ext cx="19126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箭头: 右 11">
            <a:extLst>
              <a:ext uri="{FF2B5EF4-FFF2-40B4-BE49-F238E27FC236}">
                <a16:creationId xmlns:a16="http://schemas.microsoft.com/office/drawing/2014/main" id="{C6B6ECF7-9B36-4F7E-BF18-0BB2F110A8E5}"/>
              </a:ext>
            </a:extLst>
          </p:cNvPr>
          <p:cNvSpPr/>
          <p:nvPr/>
        </p:nvSpPr>
        <p:spPr>
          <a:xfrm rot="16200000">
            <a:off x="1599755" y="3231414"/>
            <a:ext cx="357421" cy="1761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F4BF2DF-4B94-472F-833A-3AEE88B2821D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026716" y="2885921"/>
            <a:ext cx="48656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69DB37F-F596-4FDB-A046-27FC41D9F10E}"/>
              </a:ext>
            </a:extLst>
          </p:cNvPr>
          <p:cNvCxnSpPr/>
          <p:nvPr/>
        </p:nvCxnSpPr>
        <p:spPr>
          <a:xfrm flipV="1">
            <a:off x="4513277" y="2458299"/>
            <a:ext cx="0" cy="4276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F080EA69-3355-48F8-9820-35CFC60D091D}"/>
              </a:ext>
            </a:extLst>
          </p:cNvPr>
          <p:cNvCxnSpPr>
            <a:endCxn id="9" idx="1"/>
          </p:cNvCxnSpPr>
          <p:nvPr/>
        </p:nvCxnSpPr>
        <p:spPr>
          <a:xfrm>
            <a:off x="4513277" y="2458299"/>
            <a:ext cx="53011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B9834565-AE8F-4244-A6F9-8B6D83429952}"/>
              </a:ext>
            </a:extLst>
          </p:cNvPr>
          <p:cNvSpPr txBox="1"/>
          <p:nvPr/>
        </p:nvSpPr>
        <p:spPr>
          <a:xfrm>
            <a:off x="2954529" y="2088966"/>
            <a:ext cx="2505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contextual encoding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E36411B-3E06-4D3F-A4C6-000262840DFD}"/>
                  </a:ext>
                </a:extLst>
              </p:cNvPr>
              <p:cNvSpPr txBox="1"/>
              <p:nvPr/>
            </p:nvSpPr>
            <p:spPr>
              <a:xfrm>
                <a:off x="6342408" y="3006613"/>
                <a:ext cx="2247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i="1" dirty="0"/>
                  <a:t>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b="1" i="1" dirty="0"/>
                  <a:t>; 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zh-CN" altLang="en-US" b="1" i="1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E36411B-3E06-4D3F-A4C6-000262840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408" y="3006613"/>
                <a:ext cx="2247919" cy="369332"/>
              </a:xfrm>
              <a:prstGeom prst="rect">
                <a:avLst/>
              </a:prstGeom>
              <a:blipFill>
                <a:blip r:embed="rId4"/>
                <a:stretch>
                  <a:fillRect l="-2168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箭头: 下 21">
            <a:extLst>
              <a:ext uri="{FF2B5EF4-FFF2-40B4-BE49-F238E27FC236}">
                <a16:creationId xmlns:a16="http://schemas.microsoft.com/office/drawing/2014/main" id="{346E9127-6E73-46B8-8B1A-C2CFD83F12E9}"/>
              </a:ext>
            </a:extLst>
          </p:cNvPr>
          <p:cNvSpPr/>
          <p:nvPr/>
        </p:nvSpPr>
        <p:spPr>
          <a:xfrm>
            <a:off x="7021585" y="2701255"/>
            <a:ext cx="226501" cy="3693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71F393B-5ACA-4544-B79F-BB2A6D735A94}"/>
              </a:ext>
            </a:extLst>
          </p:cNvPr>
          <p:cNvSpPr/>
          <p:nvPr/>
        </p:nvSpPr>
        <p:spPr>
          <a:xfrm>
            <a:off x="2996474" y="3429000"/>
            <a:ext cx="1273522" cy="427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indicator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ACE3C70-FDDD-482F-87FB-0F0FB135D013}"/>
              </a:ext>
            </a:extLst>
          </p:cNvPr>
          <p:cNvSpPr txBox="1"/>
          <p:nvPr/>
        </p:nvSpPr>
        <p:spPr>
          <a:xfrm>
            <a:off x="2283204" y="3915333"/>
            <a:ext cx="2994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e.g. :(1,1,1,0,0);  (0,0,1,1,1)</a:t>
            </a:r>
            <a:endParaRPr lang="zh-CN" altLang="en-US" dirty="0"/>
          </a:p>
        </p:txBody>
      </p:sp>
      <p:sp>
        <p:nvSpPr>
          <p:cNvPr id="25" name="加号 24">
            <a:extLst>
              <a:ext uri="{FF2B5EF4-FFF2-40B4-BE49-F238E27FC236}">
                <a16:creationId xmlns:a16="http://schemas.microsoft.com/office/drawing/2014/main" id="{EBAFF74A-70AE-45FB-8277-FF56573657FF}"/>
              </a:ext>
            </a:extLst>
          </p:cNvPr>
          <p:cNvSpPr/>
          <p:nvPr/>
        </p:nvSpPr>
        <p:spPr>
          <a:xfrm>
            <a:off x="2659310" y="3498209"/>
            <a:ext cx="243490" cy="28920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517C7334-46A9-4B03-A7B5-A0850B985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522279"/>
              </p:ext>
            </p:extLst>
          </p:nvPr>
        </p:nvGraphicFramePr>
        <p:xfrm>
          <a:off x="5840135" y="3498209"/>
          <a:ext cx="506489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6434">
                  <a:extLst>
                    <a:ext uri="{9D8B030D-6E8A-4147-A177-3AD203B41FA5}">
                      <a16:colId xmlns:a16="http://schemas.microsoft.com/office/drawing/2014/main" val="1728275372"/>
                    </a:ext>
                  </a:extLst>
                </a:gridCol>
                <a:gridCol w="2298457">
                  <a:extLst>
                    <a:ext uri="{9D8B030D-6E8A-4147-A177-3AD203B41FA5}">
                      <a16:colId xmlns:a16="http://schemas.microsoft.com/office/drawing/2014/main" val="865167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Training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Acc of predicting y_2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2497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Separate-train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36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Joint-train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55%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9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0" i="0" dirty="0"/>
                        <a:t>Joint-train</a:t>
                      </a:r>
                      <a:r>
                        <a:rPr lang="en-US" altLang="zh-CN" b="1" i="1" dirty="0"/>
                        <a:t> w. </a:t>
                      </a:r>
                      <a:r>
                        <a:rPr lang="en-US" altLang="zh-CN" b="0" i="1" dirty="0"/>
                        <a:t>indicator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97%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7133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099646E-1F40-4516-9723-1472AB9BB9EF}"/>
                  </a:ext>
                </a:extLst>
              </p:cNvPr>
              <p:cNvSpPr txBox="1"/>
              <p:nvPr/>
            </p:nvSpPr>
            <p:spPr>
              <a:xfrm>
                <a:off x="1628863" y="4561958"/>
                <a:ext cx="2397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/>
                  <a:t>when predicting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099646E-1F40-4516-9723-1472AB9BB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863" y="4561958"/>
                <a:ext cx="2397853" cy="369332"/>
              </a:xfrm>
              <a:prstGeom prst="rect">
                <a:avLst/>
              </a:prstGeom>
              <a:blipFill>
                <a:blip r:embed="rId5"/>
                <a:stretch>
                  <a:fillRect l="-2030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96000A21-B6E6-4223-841E-F07C48AA7462}"/>
                  </a:ext>
                </a:extLst>
              </p:cNvPr>
              <p:cNvSpPr txBox="1"/>
              <p:nvPr/>
            </p:nvSpPr>
            <p:spPr>
              <a:xfrm>
                <a:off x="3780638" y="4532187"/>
                <a:ext cx="2397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/>
                  <a:t>when predicting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96000A21-B6E6-4223-841E-F07C48AA7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638" y="4532187"/>
                <a:ext cx="2397853" cy="369332"/>
              </a:xfrm>
              <a:prstGeom prst="rect">
                <a:avLst/>
              </a:prstGeom>
              <a:blipFill>
                <a:blip r:embed="rId6"/>
                <a:stretch>
                  <a:fillRect l="-2030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936BC73-60B7-4242-8B1C-11DBE2183DC0}"/>
              </a:ext>
            </a:extLst>
          </p:cNvPr>
          <p:cNvCxnSpPr>
            <a:stCxn id="10" idx="0"/>
          </p:cNvCxnSpPr>
          <p:nvPr/>
        </p:nvCxnSpPr>
        <p:spPr>
          <a:xfrm flipV="1">
            <a:off x="2827790" y="4284664"/>
            <a:ext cx="418749" cy="277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D19BDBF0-D63B-4D9D-A314-C3D2147CDF42}"/>
              </a:ext>
            </a:extLst>
          </p:cNvPr>
          <p:cNvCxnSpPr/>
          <p:nvPr/>
        </p:nvCxnSpPr>
        <p:spPr>
          <a:xfrm flipH="1" flipV="1">
            <a:off x="4390748" y="4238351"/>
            <a:ext cx="333303" cy="32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59A7D303-8DEA-48CD-A682-74C12AD0A456}"/>
              </a:ext>
            </a:extLst>
          </p:cNvPr>
          <p:cNvSpPr/>
          <p:nvPr/>
        </p:nvSpPr>
        <p:spPr>
          <a:xfrm>
            <a:off x="444617" y="5125344"/>
            <a:ext cx="10276513" cy="1421442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D4F294E-058B-43A2-9433-5EF53C0C24D3}"/>
              </a:ext>
            </a:extLst>
          </p:cNvPr>
          <p:cNvSpPr txBox="1"/>
          <p:nvPr/>
        </p:nvSpPr>
        <p:spPr>
          <a:xfrm>
            <a:off x="897725" y="5374400"/>
            <a:ext cx="9370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/>
              <a:t>lesson:</a:t>
            </a:r>
          </a:p>
          <a:p>
            <a:r>
              <a:rPr lang="en-US" altLang="zh-CN" b="1" i="1" dirty="0"/>
              <a:t>	we want the </a:t>
            </a:r>
            <a:r>
              <a:rPr lang="en-US" altLang="zh-CN" b="1" i="1" dirty="0">
                <a:solidFill>
                  <a:srgbClr val="FF0000"/>
                </a:solidFill>
              </a:rPr>
              <a:t>encoder</a:t>
            </a:r>
            <a:r>
              <a:rPr lang="en-US" altLang="zh-CN" b="1" i="1" dirty="0"/>
              <a:t> to ‘attend’ more on one specific ‘relation’ when our model predicting it so that this process would not be impacted by other relations in the input sequence. </a:t>
            </a:r>
            <a:endParaRPr lang="zh-CN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100544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5" grpId="0" animBg="1"/>
      <p:bldP spid="10" grpId="0"/>
      <p:bldP spid="27" grpId="0"/>
      <p:bldP spid="29" grpId="0" animBg="1"/>
      <p:bldP spid="3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61AF2E-25D1-40E4-8BCA-1F108A205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Specialized Archs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B30D5D-65A4-4DFE-BAD0-09807F8B1A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Disentangled-Seq2Seq(ACL’22, Main conf)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1AF04A-4E65-4117-9396-ECF2BBDCC1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09" y="172714"/>
            <a:ext cx="2814094" cy="70834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05C1B5E-E9F2-44A3-B2E7-9571E742119A}"/>
              </a:ext>
            </a:extLst>
          </p:cNvPr>
          <p:cNvSpPr txBox="1"/>
          <p:nvPr/>
        </p:nvSpPr>
        <p:spPr>
          <a:xfrm>
            <a:off x="4457852" y="4032713"/>
            <a:ext cx="700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Adaptatively re-encoding the source input at every step of decoding</a:t>
            </a:r>
            <a:endParaRPr lang="zh-CN" altLang="en-US" b="1" i="1" dirty="0">
              <a:solidFill>
                <a:srgbClr val="FF0000"/>
              </a:solidFill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F8276F44-FEA2-4339-8C81-1DB7D9554549}"/>
              </a:ext>
            </a:extLst>
          </p:cNvPr>
          <p:cNvSpPr/>
          <p:nvPr/>
        </p:nvSpPr>
        <p:spPr>
          <a:xfrm>
            <a:off x="503756" y="2476849"/>
            <a:ext cx="3120704" cy="19043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B0EE54E-5F41-4ECF-BDED-5400C38E9AA4}"/>
              </a:ext>
            </a:extLst>
          </p:cNvPr>
          <p:cNvSpPr txBox="1"/>
          <p:nvPr/>
        </p:nvSpPr>
        <p:spPr>
          <a:xfrm>
            <a:off x="818946" y="2708781"/>
            <a:ext cx="3120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Traditional seq2seq </a:t>
            </a:r>
          </a:p>
          <a:p>
            <a:r>
              <a:rPr lang="en-US" altLang="zh-CN" b="1" i="1" dirty="0">
                <a:solidFill>
                  <a:srgbClr val="FF0000"/>
                </a:solidFill>
              </a:rPr>
              <a:t>encoder-decoder</a:t>
            </a:r>
            <a:endParaRPr lang="zh-CN" altLang="en-US" b="1" i="1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DB9E834-866F-4A35-B10D-E6BCF1E4A04C}"/>
              </a:ext>
            </a:extLst>
          </p:cNvPr>
          <p:cNvSpPr txBox="1"/>
          <p:nvPr/>
        </p:nvSpPr>
        <p:spPr>
          <a:xfrm>
            <a:off x="623599" y="3335140"/>
            <a:ext cx="2994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Phase1: encode</a:t>
            </a:r>
          </a:p>
          <a:p>
            <a:r>
              <a:rPr lang="en-US" altLang="zh-CN" dirty="0"/>
              <a:t>Phase2: decode step by step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05B42B0-1EE7-47D2-96EA-9A0B8729D28B}"/>
              </a:ext>
            </a:extLst>
          </p:cNvPr>
          <p:cNvSpPr txBox="1"/>
          <p:nvPr/>
        </p:nvSpPr>
        <p:spPr>
          <a:xfrm>
            <a:off x="226504" y="4519352"/>
            <a:ext cx="4924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shortcomings</a:t>
            </a:r>
            <a:r>
              <a:rPr lang="en-US" altLang="zh-CN" dirty="0"/>
              <a:t>: the </a:t>
            </a:r>
            <a:r>
              <a:rPr lang="en-US" altLang="zh-CN" b="1" i="1" dirty="0"/>
              <a:t>fixed</a:t>
            </a:r>
            <a:r>
              <a:rPr lang="en-US" altLang="zh-CN" dirty="0"/>
              <a:t> input encoding are used to predict all the target symbols, and are therefore expected to </a:t>
            </a:r>
            <a:r>
              <a:rPr lang="en-US" altLang="zh-CN" b="1" i="1" dirty="0"/>
              <a:t>capture all possible relations </a:t>
            </a:r>
            <a:r>
              <a:rPr lang="en-US" altLang="zh-CN" dirty="0"/>
              <a:t>in the input.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21A557-7987-4590-A50D-692884B6E1AE}"/>
              </a:ext>
            </a:extLst>
          </p:cNvPr>
          <p:cNvSpPr txBox="1"/>
          <p:nvPr/>
        </p:nvSpPr>
        <p:spPr>
          <a:xfrm>
            <a:off x="4664071" y="2965808"/>
            <a:ext cx="112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u="sng" dirty="0">
                <a:solidFill>
                  <a:srgbClr val="00B050"/>
                </a:solidFill>
              </a:rPr>
              <a:t>encoder</a:t>
            </a:r>
            <a:endParaRPr lang="zh-CN" altLang="en-US" b="1" i="1" u="sng" dirty="0">
              <a:solidFill>
                <a:srgbClr val="00B050"/>
              </a:solidFill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74459A9A-12C4-499D-92FB-C6A06C61384F}"/>
              </a:ext>
            </a:extLst>
          </p:cNvPr>
          <p:cNvSpPr/>
          <p:nvPr/>
        </p:nvSpPr>
        <p:spPr>
          <a:xfrm>
            <a:off x="4429387" y="2965808"/>
            <a:ext cx="3288277" cy="369332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5BD32B0-2EE8-4676-B775-683402E43D84}"/>
              </a:ext>
            </a:extLst>
          </p:cNvPr>
          <p:cNvSpPr txBox="1"/>
          <p:nvPr/>
        </p:nvSpPr>
        <p:spPr>
          <a:xfrm>
            <a:off x="8969021" y="2538186"/>
            <a:ext cx="112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u="sng" dirty="0">
                <a:solidFill>
                  <a:srgbClr val="00B0F0"/>
                </a:solidFill>
              </a:rPr>
              <a:t>decoder</a:t>
            </a:r>
            <a:endParaRPr lang="zh-CN" altLang="en-US" b="1" i="1" u="sng" dirty="0">
              <a:solidFill>
                <a:srgbClr val="00B0F0"/>
              </a:solidFill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7B1D676D-C9AF-4780-8D14-604BF349867F}"/>
              </a:ext>
            </a:extLst>
          </p:cNvPr>
          <p:cNvSpPr/>
          <p:nvPr/>
        </p:nvSpPr>
        <p:spPr>
          <a:xfrm>
            <a:off x="8903723" y="2526286"/>
            <a:ext cx="3288277" cy="369332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691ED2C6-D395-4804-9280-C2C914417350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717664" y="3150474"/>
            <a:ext cx="65594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E316E092-E270-400A-AA58-90F87A5CB776}"/>
              </a:ext>
            </a:extLst>
          </p:cNvPr>
          <p:cNvCxnSpPr/>
          <p:nvPr/>
        </p:nvCxnSpPr>
        <p:spPr>
          <a:xfrm flipV="1">
            <a:off x="8373611" y="2722852"/>
            <a:ext cx="0" cy="4276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3BA9E1FD-DB8A-49C3-BA1D-D9B564742378}"/>
              </a:ext>
            </a:extLst>
          </p:cNvPr>
          <p:cNvCxnSpPr>
            <a:endCxn id="22" idx="1"/>
          </p:cNvCxnSpPr>
          <p:nvPr/>
        </p:nvCxnSpPr>
        <p:spPr>
          <a:xfrm>
            <a:off x="8373611" y="2710952"/>
            <a:ext cx="53011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箭头: 右 25">
            <a:extLst>
              <a:ext uri="{FF2B5EF4-FFF2-40B4-BE49-F238E27FC236}">
                <a16:creationId xmlns:a16="http://schemas.microsoft.com/office/drawing/2014/main" id="{8B3F8C7A-098A-4F21-8814-7A21D4E0D2C1}"/>
              </a:ext>
            </a:extLst>
          </p:cNvPr>
          <p:cNvSpPr/>
          <p:nvPr/>
        </p:nvSpPr>
        <p:spPr>
          <a:xfrm>
            <a:off x="3664592" y="2965808"/>
            <a:ext cx="654341" cy="2812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6BCEB601-376D-4621-9C90-865ECDEE5861}"/>
                  </a:ext>
                </a:extLst>
              </p:cNvPr>
              <p:cNvSpPr txBox="1"/>
              <p:nvPr/>
            </p:nvSpPr>
            <p:spPr>
              <a:xfrm>
                <a:off x="3978815" y="3519874"/>
                <a:ext cx="17802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6BCEB601-376D-4621-9C90-865ECDEE5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815" y="3519874"/>
                <a:ext cx="178024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加号 27">
            <a:extLst>
              <a:ext uri="{FF2B5EF4-FFF2-40B4-BE49-F238E27FC236}">
                <a16:creationId xmlns:a16="http://schemas.microsoft.com/office/drawing/2014/main" id="{3101B918-D79D-4904-91BF-9D2E1D1467F4}"/>
              </a:ext>
            </a:extLst>
          </p:cNvPr>
          <p:cNvSpPr/>
          <p:nvPr/>
        </p:nvSpPr>
        <p:spPr>
          <a:xfrm>
            <a:off x="5759058" y="3481547"/>
            <a:ext cx="469784" cy="36932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AB42BF26-AFA5-46BB-BA0B-E41AFC78E74E}"/>
                  </a:ext>
                </a:extLst>
              </p:cNvPr>
              <p:cNvSpPr txBox="1"/>
              <p:nvPr/>
            </p:nvSpPr>
            <p:spPr>
              <a:xfrm>
                <a:off x="4169017" y="2538186"/>
                <a:ext cx="2919577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AB42BF26-AFA5-46BB-BA0B-E41AFC78E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017" y="2538186"/>
                <a:ext cx="2919577" cy="381515"/>
              </a:xfrm>
              <a:prstGeom prst="rect">
                <a:avLst/>
              </a:prstGeom>
              <a:blipFill>
                <a:blip r:embed="rId4"/>
                <a:stretch>
                  <a:fillRect l="-626" r="-44676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D6A0A7F-0DE8-44D3-BC26-B0A79341E42D}"/>
                  </a:ext>
                </a:extLst>
              </p:cNvPr>
              <p:cNvSpPr txBox="1"/>
              <p:nvPr/>
            </p:nvSpPr>
            <p:spPr>
              <a:xfrm>
                <a:off x="9037040" y="2083152"/>
                <a:ext cx="18015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>
                    <a:solidFill>
                      <a:srgbClr val="FF0000"/>
                    </a:solidFill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D6A0A7F-0DE8-44D3-BC26-B0A79341E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7040" y="2083152"/>
                <a:ext cx="1801535" cy="369332"/>
              </a:xfrm>
              <a:prstGeom prst="rect">
                <a:avLst/>
              </a:prstGeom>
              <a:blipFill>
                <a:blip r:embed="rId5"/>
                <a:stretch>
                  <a:fillRect l="-1014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9E573D08-8EA4-461F-984A-E05696FB0C7A}"/>
              </a:ext>
            </a:extLst>
          </p:cNvPr>
          <p:cNvCxnSpPr/>
          <p:nvPr/>
        </p:nvCxnSpPr>
        <p:spPr>
          <a:xfrm>
            <a:off x="10435905" y="2452484"/>
            <a:ext cx="0" cy="79453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CA3F734A-3930-4DBF-8944-1BB0FCF186CD}"/>
              </a:ext>
            </a:extLst>
          </p:cNvPr>
          <p:cNvCxnSpPr/>
          <p:nvPr/>
        </p:nvCxnSpPr>
        <p:spPr>
          <a:xfrm>
            <a:off x="10444294" y="3247023"/>
            <a:ext cx="68789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9FF9D996-A6A0-417A-BBE3-F51D5D021FF3}"/>
              </a:ext>
            </a:extLst>
          </p:cNvPr>
          <p:cNvCxnSpPr/>
          <p:nvPr/>
        </p:nvCxnSpPr>
        <p:spPr>
          <a:xfrm flipV="1">
            <a:off x="11140580" y="2919701"/>
            <a:ext cx="0" cy="3273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BDB586EA-1E30-471E-8291-A23766CDA0AE}"/>
              </a:ext>
            </a:extLst>
          </p:cNvPr>
          <p:cNvSpPr/>
          <p:nvPr/>
        </p:nvSpPr>
        <p:spPr>
          <a:xfrm>
            <a:off x="10093146" y="2063825"/>
            <a:ext cx="636373" cy="3936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D276F5B-A2C2-4FAA-A04C-454EA1860F36}"/>
              </a:ext>
            </a:extLst>
          </p:cNvPr>
          <p:cNvSpPr/>
          <p:nvPr/>
        </p:nvSpPr>
        <p:spPr>
          <a:xfrm>
            <a:off x="4318933" y="2332218"/>
            <a:ext cx="2065089" cy="5874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5E62A713-B9AC-4940-A135-4C4347B2E80C}"/>
              </a:ext>
            </a:extLst>
          </p:cNvPr>
          <p:cNvCxnSpPr/>
          <p:nvPr/>
        </p:nvCxnSpPr>
        <p:spPr>
          <a:xfrm>
            <a:off x="6384022" y="2476849"/>
            <a:ext cx="231536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73A478CB-C4E6-4E0E-B875-6CE7C13975D0}"/>
              </a:ext>
            </a:extLst>
          </p:cNvPr>
          <p:cNvCxnSpPr>
            <a:cxnSpLocks/>
          </p:cNvCxnSpPr>
          <p:nvPr/>
        </p:nvCxnSpPr>
        <p:spPr>
          <a:xfrm>
            <a:off x="8699383" y="2476849"/>
            <a:ext cx="0" cy="9964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D0E2A9C0-BB31-4EDF-B636-75B1F12F7DCA}"/>
              </a:ext>
            </a:extLst>
          </p:cNvPr>
          <p:cNvCxnSpPr/>
          <p:nvPr/>
        </p:nvCxnSpPr>
        <p:spPr>
          <a:xfrm>
            <a:off x="8699383" y="3473342"/>
            <a:ext cx="2516698" cy="82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972AC7FC-BFD2-46B4-8E13-3B9A09B11821}"/>
              </a:ext>
            </a:extLst>
          </p:cNvPr>
          <p:cNvCxnSpPr/>
          <p:nvPr/>
        </p:nvCxnSpPr>
        <p:spPr>
          <a:xfrm flipV="1">
            <a:off x="11216080" y="2919418"/>
            <a:ext cx="0" cy="5539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C162B72F-D55E-430A-ABB5-A715B6242D23}"/>
              </a:ext>
            </a:extLst>
          </p:cNvPr>
          <p:cNvCxnSpPr/>
          <p:nvPr/>
        </p:nvCxnSpPr>
        <p:spPr>
          <a:xfrm>
            <a:off x="10997967" y="2538186"/>
            <a:ext cx="0" cy="36933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4862B837-4113-466F-94EA-0BD76A2504B2}"/>
              </a:ext>
            </a:extLst>
          </p:cNvPr>
          <p:cNvCxnSpPr/>
          <p:nvPr/>
        </p:nvCxnSpPr>
        <p:spPr>
          <a:xfrm>
            <a:off x="11351703" y="2526286"/>
            <a:ext cx="0" cy="36933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箭头: 右 55">
            <a:extLst>
              <a:ext uri="{FF2B5EF4-FFF2-40B4-BE49-F238E27FC236}">
                <a16:creationId xmlns:a16="http://schemas.microsoft.com/office/drawing/2014/main" id="{F5A0AD6D-0F1C-4066-8019-6E93DFFF3068}"/>
              </a:ext>
            </a:extLst>
          </p:cNvPr>
          <p:cNvSpPr/>
          <p:nvPr/>
        </p:nvSpPr>
        <p:spPr>
          <a:xfrm rot="16200000">
            <a:off x="5889680" y="3274244"/>
            <a:ext cx="243271" cy="1382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D253B47D-6470-4D16-93C8-F6CB46CA0849}"/>
              </a:ext>
            </a:extLst>
          </p:cNvPr>
          <p:cNvSpPr/>
          <p:nvPr/>
        </p:nvSpPr>
        <p:spPr>
          <a:xfrm>
            <a:off x="3991762" y="3481547"/>
            <a:ext cx="4034309" cy="4391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箭头: 右 57">
            <a:extLst>
              <a:ext uri="{FF2B5EF4-FFF2-40B4-BE49-F238E27FC236}">
                <a16:creationId xmlns:a16="http://schemas.microsoft.com/office/drawing/2014/main" id="{17E7AEB7-8EF0-4FDA-A511-B2450B7674DD}"/>
              </a:ext>
            </a:extLst>
          </p:cNvPr>
          <p:cNvSpPr/>
          <p:nvPr/>
        </p:nvSpPr>
        <p:spPr>
          <a:xfrm rot="16200000">
            <a:off x="6125375" y="2926794"/>
            <a:ext cx="243271" cy="1382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箭头: 右 58">
            <a:extLst>
              <a:ext uri="{FF2B5EF4-FFF2-40B4-BE49-F238E27FC236}">
                <a16:creationId xmlns:a16="http://schemas.microsoft.com/office/drawing/2014/main" id="{75B3BCF8-3353-40C9-B620-CC8857B8E297}"/>
              </a:ext>
            </a:extLst>
          </p:cNvPr>
          <p:cNvSpPr/>
          <p:nvPr/>
        </p:nvSpPr>
        <p:spPr>
          <a:xfrm rot="16200000">
            <a:off x="11051114" y="2398785"/>
            <a:ext cx="243271" cy="1382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F2A2BC45-7E7A-4AE8-AFBE-05AB09AC43AD}"/>
                  </a:ext>
                </a:extLst>
              </p:cNvPr>
              <p:cNvSpPr txBox="1"/>
              <p:nvPr/>
            </p:nvSpPr>
            <p:spPr>
              <a:xfrm>
                <a:off x="10960926" y="2020121"/>
                <a:ext cx="4236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F2A2BC45-7E7A-4AE8-AFBE-05AB09AC4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926" y="2020121"/>
                <a:ext cx="423645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6CB089A8-E770-4FE6-8083-8554B0A57CC8}"/>
                  </a:ext>
                </a:extLst>
              </p:cNvPr>
              <p:cNvSpPr txBox="1"/>
              <p:nvPr/>
            </p:nvSpPr>
            <p:spPr>
              <a:xfrm>
                <a:off x="5276675" y="4519352"/>
                <a:ext cx="6698528" cy="1212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𝑒𝑛𝑐𝑜𝑑𝑒𝑟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[: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𝑑𝑒𝑐𝑜𝑑𝑒𝑟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6CB089A8-E770-4FE6-8083-8554B0A57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6675" y="4519352"/>
                <a:ext cx="6698528" cy="1212511"/>
              </a:xfrm>
              <a:prstGeom prst="rect">
                <a:avLst/>
              </a:prstGeom>
              <a:blipFill>
                <a:blip r:embed="rId7"/>
                <a:stretch>
                  <a:fillRect b="-35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文本框 63">
            <a:extLst>
              <a:ext uri="{FF2B5EF4-FFF2-40B4-BE49-F238E27FC236}">
                <a16:creationId xmlns:a16="http://schemas.microsoft.com/office/drawing/2014/main" id="{2DC00E86-9867-465B-A97B-75B1B40BA4FF}"/>
              </a:ext>
            </a:extLst>
          </p:cNvPr>
          <p:cNvSpPr txBox="1"/>
          <p:nvPr/>
        </p:nvSpPr>
        <p:spPr>
          <a:xfrm>
            <a:off x="6121295" y="5099617"/>
            <a:ext cx="1528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re-encoding</a:t>
            </a:r>
            <a:endParaRPr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E0336814-882B-4E02-A7AF-9ED2F9941BBB}"/>
              </a:ext>
            </a:extLst>
          </p:cNvPr>
          <p:cNvSpPr txBox="1"/>
          <p:nvPr/>
        </p:nvSpPr>
        <p:spPr>
          <a:xfrm>
            <a:off x="5226133" y="5719681"/>
            <a:ext cx="66985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effectLst/>
                <a:latin typeface="NimbusRomNo9L-Regu"/>
              </a:rPr>
              <a:t>the model tends to </a:t>
            </a:r>
            <a:r>
              <a:rPr lang="en-US" altLang="zh-CN" sz="1800" b="1" i="1" dirty="0">
                <a:solidFill>
                  <a:srgbClr val="000000"/>
                </a:solidFill>
                <a:effectLst/>
                <a:latin typeface="NimbusRomNo9L-Regu"/>
              </a:rPr>
              <a:t>zero in on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NimbusRomNo9L-Regu"/>
              </a:rPr>
              <a:t> information relevant for </a:t>
            </a:r>
            <a:r>
              <a:rPr lang="en-US" altLang="zh-CN" sz="1800" b="1" i="1" dirty="0">
                <a:solidFill>
                  <a:srgbClr val="FF0000"/>
                </a:solidFill>
                <a:effectLst/>
                <a:latin typeface="NimbusRomNo9L-Regu"/>
              </a:rPr>
              <a:t>the current prediction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NimbusRomNo9L-Regu"/>
              </a:rPr>
              <a:t> and remains invariant to irrelevant information, thereby improving disentanglement.</a:t>
            </a:r>
            <a:endParaRPr lang="zh-CN" altLang="en-US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7A9B4DC0-D164-41F3-9141-75BA5428F76D}"/>
              </a:ext>
            </a:extLst>
          </p:cNvPr>
          <p:cNvSpPr txBox="1"/>
          <p:nvPr/>
        </p:nvSpPr>
        <p:spPr>
          <a:xfrm>
            <a:off x="4718599" y="1753663"/>
            <a:ext cx="2424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u="sng" dirty="0">
                <a:solidFill>
                  <a:srgbClr val="FF0000"/>
                </a:solidFill>
              </a:rPr>
              <a:t>At time-step t:</a:t>
            </a:r>
            <a:endParaRPr lang="zh-CN" altLang="en-US" b="1" i="1" u="sng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32F22605-7691-4DC6-A5E0-7400EAF5FF4D}"/>
                  </a:ext>
                </a:extLst>
              </p:cNvPr>
              <p:cNvSpPr txBox="1"/>
              <p:nvPr/>
            </p:nvSpPr>
            <p:spPr>
              <a:xfrm>
                <a:off x="6256366" y="3513734"/>
                <a:ext cx="17421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>
                    <a:solidFill>
                      <a:srgbClr val="FF0000"/>
                    </a:solidFill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32F22605-7691-4DC6-A5E0-7400EAF5F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6366" y="3513734"/>
                <a:ext cx="1742181" cy="369332"/>
              </a:xfrm>
              <a:prstGeom prst="rect">
                <a:avLst/>
              </a:prstGeom>
              <a:blipFill>
                <a:blip r:embed="rId8"/>
                <a:stretch>
                  <a:fillRect l="-1049" r="-2797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758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11" grpId="0"/>
      <p:bldP spid="19" grpId="0"/>
      <p:bldP spid="20" grpId="0" animBg="1"/>
      <p:bldP spid="21" grpId="0"/>
      <p:bldP spid="22" grpId="0" animBg="1"/>
      <p:bldP spid="26" grpId="0" animBg="1"/>
      <p:bldP spid="27" grpId="0"/>
      <p:bldP spid="28" grpId="0" animBg="1"/>
      <p:bldP spid="29" grpId="0"/>
      <p:bldP spid="32" grpId="0"/>
      <p:bldP spid="39" grpId="0" animBg="1"/>
      <p:bldP spid="40" grpId="0" animBg="1"/>
      <p:bldP spid="56" grpId="0" animBg="1"/>
      <p:bldP spid="57" grpId="0" animBg="1"/>
      <p:bldP spid="58" grpId="0" animBg="1"/>
      <p:bldP spid="59" grpId="0" animBg="1"/>
      <p:bldP spid="61" grpId="0"/>
      <p:bldP spid="62" grpId="0"/>
      <p:bldP spid="64" grpId="0"/>
      <p:bldP spid="66" grpId="0"/>
      <p:bldP spid="67" grpId="0"/>
      <p:bldP spid="6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61AF2E-25D1-40E4-8BCA-1F108A205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Specialized Archs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B30D5D-65A4-4DFE-BAD0-09807F8B1A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Disentangled-Seq2Seq(ACL’22, Main conf)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1AF04A-4E65-4117-9396-ECF2BBDCC1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09" y="172714"/>
            <a:ext cx="2814094" cy="7083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C1771E-5484-4E08-A678-BAABBCFCB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30" y="1842201"/>
            <a:ext cx="11079121" cy="442974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B8FB6C1-7480-4CF3-A1A4-02AAD50CA724}"/>
              </a:ext>
            </a:extLst>
          </p:cNvPr>
          <p:cNvSpPr txBox="1"/>
          <p:nvPr/>
        </p:nvSpPr>
        <p:spPr>
          <a:xfrm>
            <a:off x="6410036" y="1125136"/>
            <a:ext cx="4645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/>
              <a:t>Tom want to eat the cake </a:t>
            </a:r>
            <a:r>
              <a:rPr lang="en-US" altLang="zh-CN" b="1" i="1" dirty="0">
                <a:solidFill>
                  <a:srgbClr val="FF0000"/>
                </a:solidFill>
              </a:rPr>
              <a:t>in</a:t>
            </a:r>
            <a:r>
              <a:rPr lang="en-US" altLang="zh-CN" i="1" dirty="0"/>
              <a:t> the bucket </a:t>
            </a:r>
            <a:r>
              <a:rPr lang="en-US" altLang="zh-CN" b="1" i="1" dirty="0">
                <a:solidFill>
                  <a:srgbClr val="00B050"/>
                </a:solidFill>
              </a:rPr>
              <a:t>on</a:t>
            </a:r>
            <a:r>
              <a:rPr lang="en-US" altLang="zh-CN" i="1" dirty="0"/>
              <a:t> the table </a:t>
            </a:r>
            <a:r>
              <a:rPr lang="en-US" altLang="zh-CN" b="1" i="1" dirty="0">
                <a:solidFill>
                  <a:srgbClr val="00B0F0"/>
                </a:solidFill>
              </a:rPr>
              <a:t>in</a:t>
            </a:r>
            <a:r>
              <a:rPr lang="en-US" altLang="zh-CN" i="1" dirty="0"/>
              <a:t> the house </a:t>
            </a:r>
            <a:r>
              <a:rPr lang="en-US" altLang="zh-CN" b="1" i="1" dirty="0">
                <a:solidFill>
                  <a:srgbClr val="7030A0"/>
                </a:solidFill>
              </a:rPr>
              <a:t>beside</a:t>
            </a:r>
            <a:r>
              <a:rPr lang="en-US" altLang="zh-CN" i="1" dirty="0"/>
              <a:t> the tree </a:t>
            </a:r>
            <a:r>
              <a:rPr lang="en-US" altLang="zh-CN" b="1" i="1" dirty="0">
                <a:solidFill>
                  <a:schemeClr val="accent4">
                    <a:lumMod val="75000"/>
                  </a:schemeClr>
                </a:solidFill>
              </a:rPr>
              <a:t>in</a:t>
            </a:r>
            <a:r>
              <a:rPr lang="en-US" altLang="zh-CN" i="1" dirty="0"/>
              <a:t> the yard.</a:t>
            </a:r>
            <a:endParaRPr lang="zh-CN" altLang="en-US" i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C3A9D31-A7B9-40AF-9337-A735D951A3D8}"/>
              </a:ext>
            </a:extLst>
          </p:cNvPr>
          <p:cNvSpPr txBox="1"/>
          <p:nvPr/>
        </p:nvSpPr>
        <p:spPr>
          <a:xfrm>
            <a:off x="8345054" y="846308"/>
            <a:ext cx="232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u="sng" dirty="0">
                <a:solidFill>
                  <a:srgbClr val="FF0000"/>
                </a:solidFill>
              </a:rPr>
              <a:t>recursion depth = 1</a:t>
            </a:r>
            <a:endParaRPr lang="zh-CN" altLang="en-US" b="1" i="1" u="sng" dirty="0">
              <a:solidFill>
                <a:srgbClr val="FF0000"/>
              </a:solidFill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5310847D-1DEB-44EF-B8B7-7D5FDD2AE9C3}"/>
              </a:ext>
            </a:extLst>
          </p:cNvPr>
          <p:cNvSpPr/>
          <p:nvPr/>
        </p:nvSpPr>
        <p:spPr>
          <a:xfrm>
            <a:off x="6410036" y="846308"/>
            <a:ext cx="4488873" cy="99589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98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85BCC07-72DD-E209-6301-A2FFD5D92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B5AC-3E22-4501-8AF7-3CA1945CE529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4378115-78B0-088A-4620-B85002258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</a:rPr>
              <a:t>Content</a:t>
            </a:r>
            <a:endParaRPr kumimoji="1" lang="zh-CN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19540DB-0FF9-4728-A98D-0856ED00B2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09" y="172714"/>
            <a:ext cx="2814094" cy="70834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BB6DA9FE-141F-4716-8084-91D301152574}"/>
              </a:ext>
            </a:extLst>
          </p:cNvPr>
          <p:cNvSpPr txBox="1"/>
          <p:nvPr/>
        </p:nvSpPr>
        <p:spPr>
          <a:xfrm>
            <a:off x="939567" y="1602297"/>
            <a:ext cx="1072951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@0: A Brief Intro	</a:t>
            </a:r>
          </a:p>
          <a:p>
            <a:endParaRPr lang="en-US" altLang="zh-CN" sz="2000" dirty="0"/>
          </a:p>
          <a:p>
            <a:r>
              <a:rPr lang="en-US" altLang="zh-CN" sz="2000" dirty="0"/>
              <a:t>@1: Concept of ‘Compositional Generalization’</a:t>
            </a:r>
          </a:p>
          <a:p>
            <a:r>
              <a:rPr lang="en-US" altLang="zh-CN" sz="2000" dirty="0"/>
              <a:t>	---1.1 from linguistic perspective</a:t>
            </a:r>
          </a:p>
          <a:p>
            <a:r>
              <a:rPr lang="en-US" altLang="zh-CN" sz="2000" dirty="0"/>
              <a:t>	---1.2 tasks &amp; datasets</a:t>
            </a:r>
          </a:p>
          <a:p>
            <a:r>
              <a:rPr lang="en-US" altLang="zh-CN" sz="2000" dirty="0"/>
              <a:t>	</a:t>
            </a:r>
          </a:p>
          <a:p>
            <a:r>
              <a:rPr lang="en-US" altLang="zh-CN" sz="2000" b="1" dirty="0">
                <a:solidFill>
                  <a:schemeClr val="accent5"/>
                </a:solidFill>
              </a:rPr>
              <a:t>@2: Research on Compositional Generalization in NLP</a:t>
            </a:r>
          </a:p>
          <a:p>
            <a:r>
              <a:rPr lang="en-US" altLang="zh-CN" sz="2000" dirty="0"/>
              <a:t>	</a:t>
            </a:r>
            <a:r>
              <a:rPr lang="en-US" altLang="zh-CN" sz="2000" b="1" dirty="0">
                <a:solidFill>
                  <a:schemeClr val="accent5"/>
                </a:solidFill>
              </a:rPr>
              <a:t>---2.1 </a:t>
            </a:r>
            <a:r>
              <a:rPr lang="en-US" altLang="zh-CN" sz="2000" dirty="0"/>
              <a:t>Specialized Architectures &amp; </a:t>
            </a:r>
            <a:r>
              <a:rPr lang="en-US" altLang="zh-CN" sz="2000" b="1" dirty="0">
                <a:solidFill>
                  <a:schemeClr val="accent5"/>
                </a:solidFill>
              </a:rPr>
              <a:t>Pretrained Models</a:t>
            </a:r>
          </a:p>
          <a:p>
            <a:r>
              <a:rPr lang="en-US" altLang="zh-CN" sz="2000" dirty="0"/>
              <a:t>	---2.2 Optimization Algorithms</a:t>
            </a:r>
          </a:p>
          <a:p>
            <a:r>
              <a:rPr lang="en-US" altLang="zh-CN" sz="2000" dirty="0"/>
              <a:t>	---2.3 Data Augmentation Methods</a:t>
            </a:r>
          </a:p>
          <a:p>
            <a:endParaRPr lang="en-US" altLang="zh-CN" sz="2000" dirty="0"/>
          </a:p>
          <a:p>
            <a:r>
              <a:rPr lang="en-US" altLang="zh-CN" sz="2000" dirty="0"/>
              <a:t>@3: Conclusion</a:t>
            </a:r>
          </a:p>
        </p:txBody>
      </p:sp>
    </p:spTree>
    <p:extLst>
      <p:ext uri="{BB962C8B-B14F-4D97-AF65-F5344CB8AC3E}">
        <p14:creationId xmlns:p14="http://schemas.microsoft.com/office/powerpoint/2010/main" val="11577241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61AF2E-25D1-40E4-8BCA-1F108A205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Pretrained Models 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B30D5D-65A4-4DFE-BAD0-09807F8B1A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NQG-T5(ACL’21)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9E67D5-D3D7-468C-85AD-03031B2ED5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09" y="172714"/>
            <a:ext cx="2814094" cy="70834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CCD2D03-37E6-4D1C-A578-02F19F03F0D0}"/>
              </a:ext>
            </a:extLst>
          </p:cNvPr>
          <p:cNvSpPr txBox="1"/>
          <p:nvPr/>
        </p:nvSpPr>
        <p:spPr>
          <a:xfrm>
            <a:off x="254642" y="6315954"/>
            <a:ext cx="1147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Compositional Generalization and Natural Language Variation: Can a Semantic Parsing Approach Handle Both?(ACL’21)</a:t>
            </a:r>
            <a:endParaRPr lang="zh-CN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B04AEC2-1F28-4DAA-8E83-02746E8BC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204" y="1006876"/>
            <a:ext cx="4888538" cy="378391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D619FDA-4DB5-479D-8A3B-8C53319679C6}"/>
              </a:ext>
            </a:extLst>
          </p:cNvPr>
          <p:cNvSpPr txBox="1"/>
          <p:nvPr/>
        </p:nvSpPr>
        <p:spPr>
          <a:xfrm>
            <a:off x="453006" y="2030136"/>
            <a:ext cx="6090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Compositional Generalization vs. Natural Language Variation</a:t>
            </a:r>
            <a:endParaRPr lang="zh-CN" altLang="en-US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779D34C-1236-4DB0-897D-6034300FBF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06" y="2991530"/>
            <a:ext cx="3559499" cy="114291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886BC51-E8FE-4F68-80A1-E6F4D87E6EEC}"/>
              </a:ext>
            </a:extLst>
          </p:cNvPr>
          <p:cNvSpPr txBox="1"/>
          <p:nvPr/>
        </p:nvSpPr>
        <p:spPr>
          <a:xfrm>
            <a:off x="453006" y="2656644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Synthetic Tasks(e.g., SCAN)</a:t>
            </a:r>
            <a:endParaRPr lang="zh-CN" altLang="en-US" b="1" u="sng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4B5EB0C-E22D-49D5-BEE6-670FE82BA386}"/>
              </a:ext>
            </a:extLst>
          </p:cNvPr>
          <p:cNvSpPr txBox="1"/>
          <p:nvPr/>
        </p:nvSpPr>
        <p:spPr>
          <a:xfrm>
            <a:off x="3923139" y="3075465"/>
            <a:ext cx="27264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require introducing </a:t>
            </a:r>
            <a:r>
              <a:rPr lang="en-US" altLang="zh-CN" b="1" dirty="0">
                <a:solidFill>
                  <a:srgbClr val="FF0000"/>
                </a:solidFill>
              </a:rPr>
              <a:t>strong compositional inductive bias </a:t>
            </a:r>
            <a:r>
              <a:rPr lang="en-US" altLang="zh-CN" dirty="0"/>
              <a:t>to our models</a:t>
            </a:r>
            <a:r>
              <a:rPr lang="en-US" altLang="zh-CN" b="1" dirty="0"/>
              <a:t>.</a:t>
            </a:r>
            <a:endParaRPr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4F7B6C6-B02D-47F7-9FA2-60F1EDDED4A0}"/>
              </a:ext>
            </a:extLst>
          </p:cNvPr>
          <p:cNvSpPr txBox="1"/>
          <p:nvPr/>
        </p:nvSpPr>
        <p:spPr>
          <a:xfrm>
            <a:off x="453005" y="4273867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Non-synthetic Tasks(e.g., GeoQuery)</a:t>
            </a:r>
            <a:endParaRPr lang="zh-CN" altLang="en-US" b="1" u="sng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5C1D930-E769-4B3E-9396-6AABB5AFA4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005" y="4643199"/>
            <a:ext cx="8394408" cy="638264"/>
          </a:xfrm>
          <a:prstGeom prst="rect">
            <a:avLst/>
          </a:prstGeom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05CFB035-3377-4BDA-B94F-F3AC207A7EF2}"/>
              </a:ext>
            </a:extLst>
          </p:cNvPr>
          <p:cNvSpPr/>
          <p:nvPr/>
        </p:nvSpPr>
        <p:spPr>
          <a:xfrm>
            <a:off x="453005" y="2656644"/>
            <a:ext cx="6196556" cy="1593574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E67B21-F395-4F97-A68E-CA5EBA064403}"/>
              </a:ext>
            </a:extLst>
          </p:cNvPr>
          <p:cNvSpPr txBox="1"/>
          <p:nvPr/>
        </p:nvSpPr>
        <p:spPr>
          <a:xfrm>
            <a:off x="570451" y="5368954"/>
            <a:ext cx="7860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Similar Source : </a:t>
            </a:r>
            <a:r>
              <a:rPr lang="en-US" altLang="zh-CN" b="1" i="1" dirty="0"/>
              <a:t>which state in the USA  has the highest place?</a:t>
            </a:r>
          </a:p>
          <a:p>
            <a:r>
              <a:rPr lang="en-US" altLang="zh-CN" dirty="0"/>
              <a:t>require model to have better capacity to </a:t>
            </a:r>
            <a:r>
              <a:rPr lang="en-US" altLang="zh-CN" b="1" dirty="0">
                <a:solidFill>
                  <a:srgbClr val="FF0000"/>
                </a:solidFill>
              </a:rPr>
              <a:t>process  natural language variation</a:t>
            </a:r>
            <a:r>
              <a:rPr lang="en-US" altLang="zh-CN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165861B9-73CB-4E42-A9A0-97348135857D}"/>
              </a:ext>
            </a:extLst>
          </p:cNvPr>
          <p:cNvSpPr/>
          <p:nvPr/>
        </p:nvSpPr>
        <p:spPr>
          <a:xfrm>
            <a:off x="304976" y="4291853"/>
            <a:ext cx="8498048" cy="1883697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BFDA13B-64E3-487F-BC86-9FD27940249B}"/>
              </a:ext>
            </a:extLst>
          </p:cNvPr>
          <p:cNvSpPr txBox="1"/>
          <p:nvPr/>
        </p:nvSpPr>
        <p:spPr>
          <a:xfrm>
            <a:off x="3313651" y="1379061"/>
            <a:ext cx="4328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/>
              <a:t>different expressions with similar meaning; various sentence structures;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307049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5" grpId="0" animBg="1"/>
      <p:bldP spid="16" grpId="0"/>
      <p:bldP spid="17" grpId="0" animBg="1"/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F33784D-4940-4306-BE67-F8F394644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00" y="2955581"/>
            <a:ext cx="5506218" cy="200052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761AF2E-25D1-40E4-8BCA-1F108A205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Pretrained Models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B30D5D-65A4-4DFE-BAD0-09807F8B1A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NQG-T5(ACL’21)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A98908-2407-4F45-82F4-03F6A0BCC8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09" y="172714"/>
            <a:ext cx="2814094" cy="70834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8A57CDA-EA7B-45E7-9A73-C470B6AD2A23}"/>
              </a:ext>
            </a:extLst>
          </p:cNvPr>
          <p:cNvSpPr txBox="1"/>
          <p:nvPr/>
        </p:nvSpPr>
        <p:spPr>
          <a:xfrm>
            <a:off x="813731" y="1988191"/>
            <a:ext cx="10136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How to </a:t>
            </a:r>
            <a:r>
              <a:rPr lang="en-US" altLang="zh-CN" sz="2400" b="1" dirty="0"/>
              <a:t>combine</a:t>
            </a:r>
            <a:r>
              <a:rPr lang="en-US" altLang="zh-CN" dirty="0"/>
              <a:t> strong </a:t>
            </a:r>
            <a:r>
              <a:rPr lang="en-US" altLang="zh-CN" i="1" dirty="0">
                <a:solidFill>
                  <a:srgbClr val="FF0000"/>
                </a:solidFill>
              </a:rPr>
              <a:t>compositional inductive bias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/>
              <a:t>and</a:t>
            </a:r>
            <a:r>
              <a:rPr lang="en-US" altLang="zh-CN" dirty="0"/>
              <a:t> powerful general-purpose </a:t>
            </a:r>
            <a:r>
              <a:rPr lang="en-US" altLang="zh-CN" i="1" dirty="0">
                <a:solidFill>
                  <a:srgbClr val="FF0000"/>
                </a:solidFill>
              </a:rPr>
              <a:t>pretrained models</a:t>
            </a:r>
            <a:r>
              <a:rPr lang="en-US" altLang="zh-CN" dirty="0"/>
              <a:t>? 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08B1AB1-E988-4DD8-9F94-EE8F170E984F}"/>
              </a:ext>
            </a:extLst>
          </p:cNvPr>
          <p:cNvSpPr txBox="1"/>
          <p:nvPr/>
        </p:nvSpPr>
        <p:spPr>
          <a:xfrm>
            <a:off x="738439" y="2532823"/>
            <a:ext cx="385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Proposed Method</a:t>
            </a:r>
            <a:r>
              <a:rPr lang="en-US" altLang="zh-CN" dirty="0"/>
              <a:t>: NQG-T5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044E1E0-D583-45A2-8180-F9EAE85F7EE9}"/>
              </a:ext>
            </a:extLst>
          </p:cNvPr>
          <p:cNvSpPr txBox="1"/>
          <p:nvPr/>
        </p:nvSpPr>
        <p:spPr>
          <a:xfrm>
            <a:off x="5972961" y="3078760"/>
            <a:ext cx="55150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NQG</a:t>
            </a:r>
            <a:r>
              <a:rPr lang="en-US" altLang="zh-CN" dirty="0"/>
              <a:t> consists of a discriminative </a:t>
            </a:r>
            <a:r>
              <a:rPr lang="en-US" altLang="zh-CN" b="1" dirty="0"/>
              <a:t>N</a:t>
            </a:r>
            <a:r>
              <a:rPr lang="en-US" altLang="zh-CN" dirty="0"/>
              <a:t>eural semantic parsing model and a </a:t>
            </a:r>
            <a:r>
              <a:rPr lang="en-US" altLang="zh-CN" b="1" dirty="0"/>
              <a:t>Q</a:t>
            </a:r>
            <a:r>
              <a:rPr lang="en-US" altLang="zh-CN" dirty="0"/>
              <a:t>uasi-synchronous </a:t>
            </a:r>
            <a:r>
              <a:rPr lang="en-US" altLang="zh-CN" b="1" dirty="0"/>
              <a:t>G</a:t>
            </a:r>
            <a:r>
              <a:rPr lang="en-US" altLang="zh-CN" dirty="0"/>
              <a:t>rammar induction algorithm.  </a:t>
            </a:r>
          </a:p>
          <a:p>
            <a:r>
              <a:rPr lang="en-US" altLang="zh-CN" b="1" dirty="0"/>
              <a:t>T5</a:t>
            </a:r>
            <a:r>
              <a:rPr lang="en-US" altLang="zh-CN" dirty="0"/>
              <a:t> is </a:t>
            </a:r>
            <a:r>
              <a:rPr lang="en-US" altLang="zh-CN" b="1" dirty="0"/>
              <a:t>T</a:t>
            </a:r>
            <a:r>
              <a:rPr lang="en-US" altLang="zh-CN" dirty="0"/>
              <a:t>ext-</a:t>
            </a:r>
            <a:r>
              <a:rPr lang="en-US" altLang="zh-CN" b="1" dirty="0"/>
              <a:t>T</a:t>
            </a:r>
            <a:r>
              <a:rPr lang="en-US" altLang="zh-CN" dirty="0"/>
              <a:t>o-</a:t>
            </a:r>
            <a:r>
              <a:rPr lang="en-US" altLang="zh-CN" b="1" dirty="0"/>
              <a:t>T</a:t>
            </a:r>
            <a:r>
              <a:rPr lang="en-US" altLang="zh-CN" dirty="0"/>
              <a:t>ext </a:t>
            </a:r>
            <a:r>
              <a:rPr lang="en-US" altLang="zh-CN" b="1" dirty="0"/>
              <a:t>T</a:t>
            </a:r>
            <a:r>
              <a:rPr lang="en-US" altLang="zh-CN" dirty="0"/>
              <a:t>ransfer </a:t>
            </a:r>
            <a:r>
              <a:rPr lang="en-US" altLang="zh-CN" b="1" dirty="0"/>
              <a:t>T</a:t>
            </a:r>
            <a:r>
              <a:rPr lang="en-US" altLang="zh-CN" dirty="0"/>
              <a:t>ransformer, a very powerful general-purpose seq2seq pretrained model proposed by Google Research @ 2020.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8115D3-6B6F-4C4B-96DE-04A2094C8046}"/>
              </a:ext>
            </a:extLst>
          </p:cNvPr>
          <p:cNvSpPr/>
          <p:nvPr/>
        </p:nvSpPr>
        <p:spPr>
          <a:xfrm>
            <a:off x="578840" y="2955581"/>
            <a:ext cx="3850547" cy="21784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240F448E-6162-498E-B6BF-CE0F25ED4BF5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256639" y="5134062"/>
            <a:ext cx="247475" cy="3697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C6F4D208-CA73-43F8-A7CF-AB5DA35EEC85}"/>
              </a:ext>
            </a:extLst>
          </p:cNvPr>
          <p:cNvSpPr txBox="1"/>
          <p:nvPr/>
        </p:nvSpPr>
        <p:spPr>
          <a:xfrm>
            <a:off x="459167" y="5503861"/>
            <a:ext cx="4409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NQG-part, NQG can precisely handle those sentences/task-inputs are highly structured and introduce comp-inductive bias.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5012930-0FC3-4016-8E13-E5EFA8F56103}"/>
              </a:ext>
            </a:extLst>
          </p:cNvPr>
          <p:cNvSpPr/>
          <p:nvPr/>
        </p:nvSpPr>
        <p:spPr>
          <a:xfrm>
            <a:off x="4706224" y="3078760"/>
            <a:ext cx="1266737" cy="171162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F36BB3E-A929-4CE5-AE52-B7E9E517F7A3}"/>
              </a:ext>
            </a:extLst>
          </p:cNvPr>
          <p:cNvCxnSpPr/>
          <p:nvPr/>
        </p:nvCxnSpPr>
        <p:spPr>
          <a:xfrm>
            <a:off x="5176007" y="4790389"/>
            <a:ext cx="234892" cy="4527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399D6374-0AFD-4408-8F75-CC91B254EAEC}"/>
              </a:ext>
            </a:extLst>
          </p:cNvPr>
          <p:cNvSpPr txBox="1"/>
          <p:nvPr/>
        </p:nvSpPr>
        <p:spPr>
          <a:xfrm>
            <a:off x="5130334" y="5276458"/>
            <a:ext cx="2147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T5 can easily handle natural language variations.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142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3" grpId="0"/>
      <p:bldP spid="15" grpId="0" animBg="1"/>
      <p:bldP spid="1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61AF2E-25D1-40E4-8BCA-1F108A205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Pretrained Models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B30D5D-65A4-4DFE-BAD0-09807F8B1A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NQG-T5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A98908-2407-4F45-82F4-03F6A0BCC8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09" y="172714"/>
            <a:ext cx="2814094" cy="70834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6095DA7-B317-47E7-966A-AA1C75A9870E}"/>
              </a:ext>
            </a:extLst>
          </p:cNvPr>
          <p:cNvSpPr txBox="1"/>
          <p:nvPr/>
        </p:nvSpPr>
        <p:spPr>
          <a:xfrm>
            <a:off x="889232" y="1870745"/>
            <a:ext cx="8271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NQG details </a:t>
            </a:r>
            <a:r>
              <a:rPr lang="en-US" altLang="zh-CN" dirty="0"/>
              <a:t>(more info please find in the original paper’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 Compositional Generalization and Natural Language Variation: Can a Semantic Parsing Approach Handle Both?</a:t>
            </a:r>
            <a:r>
              <a:rPr lang="en-US" altLang="zh-CN" dirty="0"/>
              <a:t>’)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8D48276-7CA3-4F8E-AD28-C935196FD39E}"/>
              </a:ext>
            </a:extLst>
          </p:cNvPr>
          <p:cNvSpPr txBox="1"/>
          <p:nvPr/>
        </p:nvSpPr>
        <p:spPr>
          <a:xfrm>
            <a:off x="738439" y="2542075"/>
            <a:ext cx="6870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/>
              <a:t>Part1: Q-CFG(context free grammar)-induction</a:t>
            </a:r>
          </a:p>
          <a:p>
            <a:r>
              <a:rPr lang="en-US" altLang="zh-CN" b="1" i="1" dirty="0"/>
              <a:t>Intuition : </a:t>
            </a:r>
            <a:r>
              <a:rPr lang="en-US" altLang="zh-CN" i="1" dirty="0"/>
              <a:t>smallest and simplest grammar that explains the data well.</a:t>
            </a:r>
          </a:p>
          <a:p>
            <a:r>
              <a:rPr lang="en-US" altLang="zh-CN" b="1" i="1" dirty="0"/>
              <a:t>Formalize : </a:t>
            </a:r>
            <a:r>
              <a:rPr lang="en-US" altLang="zh-CN" i="1" dirty="0"/>
              <a:t>Minimum Description Length Principle </a:t>
            </a:r>
          </a:p>
          <a:p>
            <a:r>
              <a:rPr lang="en-US" altLang="zh-CN" b="1" i="1" dirty="0"/>
              <a:t>Search Strategy : </a:t>
            </a:r>
            <a:r>
              <a:rPr lang="en-US" altLang="zh-CN" i="1" dirty="0"/>
              <a:t>Greedy Search </a:t>
            </a:r>
            <a:endParaRPr lang="zh-CN" altLang="en-US" i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8C78480-8B49-4C24-AD93-DE737DA94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39" y="5195169"/>
            <a:ext cx="5096586" cy="120984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E07D12E-F603-4C72-9F36-DBB851047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07" y="3742404"/>
            <a:ext cx="5391902" cy="143847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90D3E06-1648-49F7-8BDC-9227710BFFE0}"/>
              </a:ext>
            </a:extLst>
          </p:cNvPr>
          <p:cNvSpPr txBox="1"/>
          <p:nvPr/>
        </p:nvSpPr>
        <p:spPr>
          <a:xfrm>
            <a:off x="6484691" y="3281176"/>
            <a:ext cx="516761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Part2: Neural Semantic Parsing Model</a:t>
            </a:r>
          </a:p>
          <a:p>
            <a:r>
              <a:rPr lang="en-US" altLang="zh-CN" i="1" dirty="0"/>
              <a:t>Apply the Grammar extracted by QCFG-algo to input natural language commands.</a:t>
            </a:r>
          </a:p>
          <a:p>
            <a:r>
              <a:rPr lang="en-US" altLang="zh-CN" i="1" dirty="0"/>
              <a:t>@1: if the parser can </a:t>
            </a:r>
            <a:r>
              <a:rPr lang="en-US" altLang="zh-CN" b="1" i="1" dirty="0">
                <a:solidFill>
                  <a:srgbClr val="FF0000"/>
                </a:solidFill>
              </a:rPr>
              <a:t>not</a:t>
            </a:r>
            <a:r>
              <a:rPr lang="en-US" altLang="zh-CN" i="1" dirty="0"/>
              <a:t> use the grammar to parse the input sentence -&gt; RUN T5 !</a:t>
            </a:r>
          </a:p>
          <a:p>
            <a:r>
              <a:rPr lang="en-US" altLang="zh-CN" i="1" dirty="0"/>
              <a:t>@2: else, </a:t>
            </a:r>
          </a:p>
          <a:p>
            <a:r>
              <a:rPr lang="en-US" altLang="zh-CN" dirty="0"/>
              <a:t>(e.g. input sentence now is ‘walk after jump thrice’)</a:t>
            </a:r>
          </a:p>
          <a:p>
            <a:r>
              <a:rPr lang="en-US" altLang="zh-CN" i="1" dirty="0"/>
              <a:t>	option 1: </a:t>
            </a:r>
            <a:r>
              <a:rPr lang="en-US" altLang="zh-CN" i="1" dirty="0">
                <a:solidFill>
                  <a:srgbClr val="FF0000"/>
                </a:solidFill>
              </a:rPr>
              <a:t>&lt;walk&gt; after &lt;jump thrice&gt;</a:t>
            </a:r>
          </a:p>
          <a:p>
            <a:r>
              <a:rPr lang="en-US" altLang="zh-CN" i="1" dirty="0"/>
              <a:t>	option 2: &lt;walk after jump&gt;  thrice</a:t>
            </a:r>
          </a:p>
          <a:p>
            <a:r>
              <a:rPr lang="en-US" altLang="zh-CN" i="1" dirty="0"/>
              <a:t>	we use a neural network to </a:t>
            </a:r>
            <a:r>
              <a:rPr lang="en-US" altLang="zh-CN" b="1" i="1" dirty="0"/>
              <a:t>score</a:t>
            </a:r>
            <a:r>
              <a:rPr lang="en-US" altLang="zh-CN" i="1" dirty="0"/>
              <a:t> these 2 options.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223044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61AF2E-25D1-40E4-8BCA-1F108A205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Pretrained Models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B30D5D-65A4-4DFE-BAD0-09807F8B1A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NQG-T5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A98908-2407-4F45-82F4-03F6A0BCC8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09" y="172714"/>
            <a:ext cx="2814094" cy="7083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4ECFE02-9635-4431-BB31-A1BB2AECC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22" y="1879134"/>
            <a:ext cx="10888038" cy="454181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AEB416B-738E-468A-8321-F687C7EDFB8F}"/>
              </a:ext>
            </a:extLst>
          </p:cNvPr>
          <p:cNvSpPr txBox="1"/>
          <p:nvPr/>
        </p:nvSpPr>
        <p:spPr>
          <a:xfrm>
            <a:off x="4068661" y="161068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Synthetic Task</a:t>
            </a:r>
            <a:endParaRPr lang="zh-CN" altLang="en-US" b="1" i="1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F219E54-EC45-48EE-BF02-8885BC1490FF}"/>
              </a:ext>
            </a:extLst>
          </p:cNvPr>
          <p:cNvSpPr txBox="1"/>
          <p:nvPr/>
        </p:nvSpPr>
        <p:spPr>
          <a:xfrm>
            <a:off x="7845105" y="1579873"/>
            <a:ext cx="2079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Non-synthetic Task</a:t>
            </a:r>
            <a:endParaRPr lang="zh-CN" altLang="en-US" b="1" i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5FE86063-72BE-4A3A-8D0F-205F569F6127}"/>
                  </a:ext>
                </a:extLst>
              </p14:cNvPr>
              <p14:cNvContentPartPr/>
              <p14:nvPr/>
            </p14:nvContentPartPr>
            <p14:xfrm>
              <a:off x="311040" y="1905120"/>
              <a:ext cx="10617840" cy="464220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5FE86063-72BE-4A3A-8D0F-205F569F612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1680" y="1895760"/>
                <a:ext cx="10636560" cy="466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0167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D7D5FB6-6943-8A9C-F698-0D9EDE2B9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B5AC-3E22-4501-8AF7-3CA1945CE529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18" name="标题 17">
            <a:extLst>
              <a:ext uri="{FF2B5EF4-FFF2-40B4-BE49-F238E27FC236}">
                <a16:creationId xmlns:a16="http://schemas.microsoft.com/office/drawing/2014/main" id="{3F291286-CCFA-B03E-E857-422347A39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A Brief Intro</a:t>
            </a:r>
            <a:endParaRPr lang="zh-CN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CA91762-C8F1-A9DD-FA17-9C27FCC9E47C}"/>
              </a:ext>
            </a:extLst>
          </p:cNvPr>
          <p:cNvSpPr txBox="1"/>
          <p:nvPr/>
        </p:nvSpPr>
        <p:spPr>
          <a:xfrm>
            <a:off x="2077829" y="6408287"/>
            <a:ext cx="7842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Reference paper here</a:t>
            </a:r>
            <a:endParaRPr lang="zh-CN" altLang="en-US" sz="1200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9" name="文本占位符 3">
            <a:extLst>
              <a:ext uri="{FF2B5EF4-FFF2-40B4-BE49-F238E27FC236}">
                <a16:creationId xmlns:a16="http://schemas.microsoft.com/office/drawing/2014/main" id="{1BD81E0C-1DDA-3CFE-5638-E0925FCC11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3254" y="1194749"/>
            <a:ext cx="11503945" cy="4274873"/>
          </a:xfrm>
        </p:spPr>
        <p:txBody>
          <a:bodyPr>
            <a:normAutofit fontScale="92500" lnSpcReduction="10000"/>
          </a:bodyPr>
          <a:lstStyle/>
          <a:p>
            <a:endParaRPr kumimoji="1" lang="en-US" altLang="zh-CN" b="0" dirty="0">
              <a:latin typeface="+mn-lt"/>
              <a:ea typeface="Microsoft YaHei" panose="020B0503020204020204" pitchFamily="34" charset="-122"/>
            </a:endParaRPr>
          </a:p>
          <a:p>
            <a:r>
              <a:rPr kumimoji="1" lang="en-US" altLang="zh-CN" b="0" dirty="0">
                <a:latin typeface="+mn-lt"/>
                <a:ea typeface="Microsoft YaHei" panose="020B0503020204020204" pitchFamily="34" charset="-122"/>
              </a:rPr>
              <a:t>Traditional neural language models have achieved impressive results in a variety of NLP tasks, but they perform disappointingly when we test for their compositional generalization capacity. </a:t>
            </a:r>
            <a:r>
              <a:rPr lang="en-US" altLang="zh-CN" b="0" dirty="0">
                <a:latin typeface="+mn-lt"/>
              </a:rPr>
              <a:t>In this slides we will mainly talk about this specific class of </a:t>
            </a:r>
            <a:r>
              <a:rPr lang="en-US" altLang="zh-CN" dirty="0">
                <a:latin typeface="+mn-lt"/>
              </a:rPr>
              <a:t>out-of-distribution</a:t>
            </a:r>
            <a:r>
              <a:rPr lang="en-US" altLang="zh-CN" b="0" dirty="0">
                <a:latin typeface="+mn-lt"/>
              </a:rPr>
              <a:t> problems in NLP, especially in Seq2Seq tasks, where training set and testing set are </a:t>
            </a:r>
            <a:r>
              <a:rPr lang="en-US" altLang="zh-CN" dirty="0">
                <a:latin typeface="+mn-lt"/>
              </a:rPr>
              <a:t>not identically distributed </a:t>
            </a:r>
            <a:r>
              <a:rPr lang="en-US" altLang="zh-CN" b="0" dirty="0">
                <a:latin typeface="+mn-lt"/>
              </a:rPr>
              <a:t>but their distributions are </a:t>
            </a:r>
            <a:r>
              <a:rPr lang="en-US" altLang="zh-CN" dirty="0">
                <a:latin typeface="+mn-lt"/>
              </a:rPr>
              <a:t>constrained by compositionality</a:t>
            </a:r>
            <a:r>
              <a:rPr lang="en-US" altLang="zh-CN" b="0" dirty="0">
                <a:latin typeface="+mn-lt"/>
              </a:rPr>
              <a:t>.    </a:t>
            </a:r>
          </a:p>
          <a:p>
            <a:pPr marL="0" indent="0">
              <a:buNone/>
            </a:pPr>
            <a:endParaRPr lang="en-US" altLang="zh-CN" b="0" dirty="0">
              <a:latin typeface="+mn-lt"/>
            </a:endParaRPr>
          </a:p>
          <a:p>
            <a:pPr marL="0" indent="0">
              <a:buNone/>
            </a:pPr>
            <a:r>
              <a:rPr lang="en-US" altLang="zh-CN" dirty="0">
                <a:latin typeface="+mn-lt"/>
              </a:rPr>
              <a:t>    </a:t>
            </a:r>
            <a:r>
              <a:rPr lang="en-US" altLang="zh-CN" b="0" dirty="0">
                <a:latin typeface="+mn-lt"/>
              </a:rPr>
              <a:t>This report will focus on the following points:</a:t>
            </a:r>
          </a:p>
          <a:p>
            <a:pPr marL="0" indent="0">
              <a:buNone/>
            </a:pPr>
            <a:endParaRPr lang="en-US" altLang="zh-CN" dirty="0"/>
          </a:p>
          <a:p>
            <a:pPr lvl="1"/>
            <a:r>
              <a:rPr lang="en-US" altLang="zh-CN" dirty="0"/>
              <a:t>the concept of ‘</a:t>
            </a:r>
            <a:r>
              <a:rPr lang="en-US" altLang="zh-CN" b="1" dirty="0"/>
              <a:t>compositionality</a:t>
            </a:r>
            <a:r>
              <a:rPr lang="en-US" altLang="zh-CN" dirty="0"/>
              <a:t>’ from linguistic perspective.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classic </a:t>
            </a:r>
            <a:r>
              <a:rPr lang="en-US" altLang="zh-CN" b="1" dirty="0"/>
              <a:t>datasets &amp; tasks </a:t>
            </a:r>
            <a:r>
              <a:rPr lang="en-US" altLang="zh-CN" dirty="0"/>
              <a:t>where we can </a:t>
            </a:r>
            <a:r>
              <a:rPr lang="en-US" altLang="zh-CN" b="1" dirty="0"/>
              <a:t>test the compositional generalization capacity </a:t>
            </a:r>
            <a:r>
              <a:rPr lang="en-US" altLang="zh-CN" dirty="0"/>
              <a:t>of models.</a:t>
            </a:r>
          </a:p>
          <a:p>
            <a:pPr marL="457200" lvl="1" indent="0">
              <a:buNone/>
            </a:pPr>
            <a:endParaRPr lang="en-US" altLang="zh-CN" dirty="0"/>
          </a:p>
          <a:p>
            <a:pPr lvl="1"/>
            <a:r>
              <a:rPr lang="en-US" altLang="zh-CN" dirty="0"/>
              <a:t>methods and approaches on improving the </a:t>
            </a:r>
            <a:r>
              <a:rPr lang="en-US" altLang="zh-CN" dirty="0" err="1"/>
              <a:t>compgen</a:t>
            </a:r>
            <a:r>
              <a:rPr lang="en-US" altLang="zh-CN" dirty="0"/>
              <a:t> capacity of models from the perspectives of </a:t>
            </a:r>
            <a:r>
              <a:rPr lang="en-US" altLang="zh-CN" b="1" dirty="0"/>
              <a:t>model architecture</a:t>
            </a:r>
            <a:r>
              <a:rPr lang="en-US" altLang="zh-CN" dirty="0"/>
              <a:t>, </a:t>
            </a:r>
            <a:r>
              <a:rPr lang="en-US" altLang="zh-CN" b="1" dirty="0"/>
              <a:t>optimization algorithm </a:t>
            </a:r>
            <a:r>
              <a:rPr lang="en-US" altLang="zh-CN" dirty="0"/>
              <a:t>and </a:t>
            </a:r>
            <a:r>
              <a:rPr lang="en-US" altLang="zh-CN" b="1" dirty="0"/>
              <a:t>data augmentation</a:t>
            </a:r>
            <a:r>
              <a:rPr lang="en-US" altLang="zh-CN" dirty="0"/>
              <a:t>.</a:t>
            </a:r>
          </a:p>
          <a:p>
            <a:pPr lvl="1"/>
            <a:endParaRPr lang="en-US" altLang="zh-CN" b="0" dirty="0">
              <a:latin typeface="+mn-lt"/>
            </a:endParaRPr>
          </a:p>
          <a:p>
            <a:pPr marL="0" indent="0">
              <a:buNone/>
            </a:pPr>
            <a:endParaRPr lang="en-US" altLang="zh-CN" b="0" dirty="0"/>
          </a:p>
          <a:p>
            <a:endParaRPr kumimoji="1" lang="en-US" altLang="zh-CN" dirty="0"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kumimoji="1" lang="en-US" altLang="zh-CN" dirty="0"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kumimoji="1" lang="en-US" altLang="zh-CN" dirty="0"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kumimoji="1" lang="en-US" altLang="zh-CN" dirty="0"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kumimoji="1" lang="zh-CN" altLang="en-US" sz="1600" dirty="0">
              <a:ea typeface="Microsoft YaHe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F348BA8-2EA8-48BA-B91F-E92B1BFD3C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09" y="172714"/>
            <a:ext cx="2814094" cy="70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4235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85BCC07-72DD-E209-6301-A2FFD5D92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B5AC-3E22-4501-8AF7-3CA1945CE529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4378115-78B0-088A-4620-B85002258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</a:rPr>
              <a:t>Content</a:t>
            </a:r>
            <a:endParaRPr kumimoji="1" lang="zh-CN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19540DB-0FF9-4728-A98D-0856ED00B2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09" y="172714"/>
            <a:ext cx="2814094" cy="70834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BB6DA9FE-141F-4716-8084-91D301152574}"/>
              </a:ext>
            </a:extLst>
          </p:cNvPr>
          <p:cNvSpPr txBox="1"/>
          <p:nvPr/>
        </p:nvSpPr>
        <p:spPr>
          <a:xfrm>
            <a:off x="914400" y="1536174"/>
            <a:ext cx="1072951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@0: A Brief Intro	</a:t>
            </a:r>
          </a:p>
          <a:p>
            <a:endParaRPr lang="en-US" altLang="zh-CN" sz="2000" dirty="0"/>
          </a:p>
          <a:p>
            <a:r>
              <a:rPr lang="en-US" altLang="zh-CN" sz="2000" dirty="0"/>
              <a:t>@1: Concept of ‘Compositional Generalization’</a:t>
            </a:r>
          </a:p>
          <a:p>
            <a:r>
              <a:rPr lang="en-US" altLang="zh-CN" sz="2000" dirty="0"/>
              <a:t>	---1.1 from linguistic perspective</a:t>
            </a:r>
          </a:p>
          <a:p>
            <a:r>
              <a:rPr lang="en-US" altLang="zh-CN" sz="2000" dirty="0"/>
              <a:t>	---1.2 tasks &amp; datasets</a:t>
            </a:r>
          </a:p>
          <a:p>
            <a:r>
              <a:rPr lang="en-US" altLang="zh-CN" sz="2000" dirty="0"/>
              <a:t>	</a:t>
            </a:r>
          </a:p>
          <a:p>
            <a:r>
              <a:rPr lang="en-US" altLang="zh-CN" sz="2000" b="1" dirty="0">
                <a:solidFill>
                  <a:schemeClr val="accent5"/>
                </a:solidFill>
              </a:rPr>
              <a:t>@2: Research on Compositional Generalization in NLP</a:t>
            </a:r>
          </a:p>
          <a:p>
            <a:r>
              <a:rPr lang="en-US" altLang="zh-CN" sz="2000" dirty="0"/>
              <a:t>	---2.1 Specialized Architectures &amp; Pretrained Models</a:t>
            </a:r>
          </a:p>
          <a:p>
            <a:r>
              <a:rPr lang="en-US" altLang="zh-CN" sz="2000" dirty="0"/>
              <a:t>	</a:t>
            </a:r>
            <a:r>
              <a:rPr lang="en-US" altLang="zh-CN" sz="2000" b="1" dirty="0">
                <a:solidFill>
                  <a:schemeClr val="accent5"/>
                </a:solidFill>
              </a:rPr>
              <a:t>---2.2 Optimization Algorithms</a:t>
            </a:r>
          </a:p>
          <a:p>
            <a:r>
              <a:rPr lang="en-US" altLang="zh-CN" sz="2000" dirty="0"/>
              <a:t>	---2.3 Data Augmentation Methods</a:t>
            </a:r>
          </a:p>
          <a:p>
            <a:endParaRPr lang="en-US" altLang="zh-CN" sz="2000" dirty="0"/>
          </a:p>
          <a:p>
            <a:r>
              <a:rPr lang="en-US" altLang="zh-CN" sz="2000" dirty="0"/>
              <a:t>@3: Conclusion</a:t>
            </a:r>
          </a:p>
        </p:txBody>
      </p:sp>
    </p:spTree>
    <p:extLst>
      <p:ext uri="{BB962C8B-B14F-4D97-AF65-F5344CB8AC3E}">
        <p14:creationId xmlns:p14="http://schemas.microsoft.com/office/powerpoint/2010/main" val="28240003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61AF2E-25D1-40E4-8BCA-1F108A205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Optimization Algos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B30D5D-65A4-4DFE-BAD0-09807F8B1A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B0F0"/>
                </a:solidFill>
              </a:rPr>
              <a:t>CG</a:t>
            </a:r>
            <a:r>
              <a:rPr lang="en-US" altLang="zh-CN" dirty="0"/>
              <a:t>-</a:t>
            </a:r>
            <a:r>
              <a:rPr lang="en-US" altLang="zh-CN" dirty="0">
                <a:solidFill>
                  <a:srgbClr val="FF0000"/>
                </a:solidFill>
              </a:rPr>
              <a:t>MAML</a:t>
            </a:r>
            <a:r>
              <a:rPr lang="en-US" altLang="zh-CN" dirty="0"/>
              <a:t>(ACL’21,Main Conf)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A98908-2407-4F45-82F4-03F6A0BCC8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09" y="172714"/>
            <a:ext cx="2814094" cy="70834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55CF5BE-D142-4C18-ADEB-9CD1C91CF60C}"/>
              </a:ext>
            </a:extLst>
          </p:cNvPr>
          <p:cNvSpPr txBox="1"/>
          <p:nvPr/>
        </p:nvSpPr>
        <p:spPr>
          <a:xfrm>
            <a:off x="738439" y="6115575"/>
            <a:ext cx="9829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Meta Learning to Compositionally Generalize (ACL’21)</a:t>
            </a:r>
            <a:endParaRPr lang="zh-CN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D10B86A-3C15-4672-B5EA-706BCC68C867}"/>
              </a:ext>
            </a:extLst>
          </p:cNvPr>
          <p:cNvSpPr txBox="1"/>
          <p:nvPr/>
        </p:nvSpPr>
        <p:spPr>
          <a:xfrm>
            <a:off x="897622" y="1954635"/>
            <a:ext cx="8263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/>
              <a:t>Related Works</a:t>
            </a:r>
            <a:endParaRPr lang="zh-CN" altLang="en-US" sz="2400" b="1" i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BAC4074-32C4-4B05-85B2-A4CD439AB8EB}"/>
              </a:ext>
            </a:extLst>
          </p:cNvPr>
          <p:cNvSpPr txBox="1"/>
          <p:nvPr/>
        </p:nvSpPr>
        <p:spPr>
          <a:xfrm>
            <a:off x="1988190" y="2557277"/>
            <a:ext cx="826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MAML (ICML’17) </a:t>
            </a:r>
            <a:r>
              <a:rPr lang="en-US" altLang="zh-CN" b="1" dirty="0"/>
              <a:t>M</a:t>
            </a:r>
            <a:r>
              <a:rPr lang="en-US" altLang="zh-CN" dirty="0"/>
              <a:t>odel-</a:t>
            </a:r>
            <a:r>
              <a:rPr lang="en-US" altLang="zh-CN" b="1" dirty="0"/>
              <a:t>A</a:t>
            </a:r>
            <a:r>
              <a:rPr lang="en-US" altLang="zh-CN" dirty="0"/>
              <a:t>gnostic </a:t>
            </a:r>
            <a:r>
              <a:rPr lang="en-US" altLang="zh-CN" b="1" dirty="0"/>
              <a:t>M</a:t>
            </a:r>
            <a:r>
              <a:rPr lang="en-US" altLang="zh-CN" dirty="0"/>
              <a:t>eta-</a:t>
            </a:r>
            <a:r>
              <a:rPr lang="en-US" altLang="zh-CN" b="1" dirty="0"/>
              <a:t>L</a:t>
            </a:r>
            <a:r>
              <a:rPr lang="en-US" altLang="zh-CN" dirty="0"/>
              <a:t>earning for Fast Adaptation of Deep Networks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1F243E-6E17-4726-AFC7-55C916C970CF}"/>
              </a:ext>
            </a:extLst>
          </p:cNvPr>
          <p:cNvSpPr txBox="1"/>
          <p:nvPr/>
        </p:nvSpPr>
        <p:spPr>
          <a:xfrm>
            <a:off x="1952084" y="3226029"/>
            <a:ext cx="8332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DG-MAML (AAAI’18) Learning to Generalize : Meta-Learning for </a:t>
            </a:r>
            <a:r>
              <a:rPr lang="en-US" altLang="zh-CN" b="1" dirty="0"/>
              <a:t>D</a:t>
            </a:r>
            <a:r>
              <a:rPr lang="en-US" altLang="zh-CN" dirty="0"/>
              <a:t>omain </a:t>
            </a:r>
            <a:r>
              <a:rPr lang="en-US" altLang="zh-CN" b="1" dirty="0"/>
              <a:t>G</a:t>
            </a:r>
            <a:r>
              <a:rPr lang="en-US" altLang="zh-CN" dirty="0"/>
              <a:t>eneralization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D4FDDEC-14FE-4959-AC45-D46C67C33CA7}"/>
              </a:ext>
            </a:extLst>
          </p:cNvPr>
          <p:cNvSpPr txBox="1"/>
          <p:nvPr/>
        </p:nvSpPr>
        <p:spPr>
          <a:xfrm>
            <a:off x="1988191" y="3863550"/>
            <a:ext cx="6811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CG-MAML (ACL’21) Meta-Learning to </a:t>
            </a:r>
            <a:r>
              <a:rPr lang="en-US" altLang="zh-CN" b="1" dirty="0"/>
              <a:t>C</a:t>
            </a:r>
            <a:r>
              <a:rPr lang="en-US" altLang="zh-CN" dirty="0"/>
              <a:t>ompositionally </a:t>
            </a:r>
            <a:r>
              <a:rPr lang="en-US" altLang="zh-CN" b="1" dirty="0"/>
              <a:t>G</a:t>
            </a:r>
            <a:r>
              <a:rPr lang="en-US" altLang="zh-CN" dirty="0"/>
              <a:t>eneralize</a:t>
            </a:r>
            <a:endParaRPr lang="zh-CN" altLang="en-US" dirty="0"/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6C90FCE5-AB5B-469E-A1F3-204B11B14DC4}"/>
              </a:ext>
            </a:extLst>
          </p:cNvPr>
          <p:cNvSpPr/>
          <p:nvPr/>
        </p:nvSpPr>
        <p:spPr>
          <a:xfrm>
            <a:off x="5385732" y="2926609"/>
            <a:ext cx="234892" cy="369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BF7CCC25-AE02-461E-97B0-8A4E5D246FCE}"/>
              </a:ext>
            </a:extLst>
          </p:cNvPr>
          <p:cNvSpPr/>
          <p:nvPr/>
        </p:nvSpPr>
        <p:spPr>
          <a:xfrm>
            <a:off x="5394121" y="3562060"/>
            <a:ext cx="234892" cy="369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B3B5DE2-B86C-4F69-854F-0E284174A56A}"/>
              </a:ext>
            </a:extLst>
          </p:cNvPr>
          <p:cNvSpPr txBox="1"/>
          <p:nvPr/>
        </p:nvSpPr>
        <p:spPr>
          <a:xfrm>
            <a:off x="563418" y="1662545"/>
            <a:ext cx="2817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rgbClr val="00B0F0"/>
                </a:solidFill>
              </a:rPr>
              <a:t>compositionally generalize</a:t>
            </a:r>
            <a:endParaRPr lang="zh-CN" altLang="en-US" i="1" dirty="0">
              <a:solidFill>
                <a:srgbClr val="00B0F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8F57BED-F50B-4373-8B3E-BA05FF28E8C7}"/>
              </a:ext>
            </a:extLst>
          </p:cNvPr>
          <p:cNvSpPr txBox="1"/>
          <p:nvPr/>
        </p:nvSpPr>
        <p:spPr>
          <a:xfrm>
            <a:off x="1320800" y="1025236"/>
            <a:ext cx="5467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rgbClr val="FF0000"/>
                </a:solidFill>
              </a:rPr>
              <a:t>the most classic optimization-based meta-learning algo</a:t>
            </a:r>
            <a:endParaRPr lang="zh-CN" alt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70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 animBg="1"/>
      <p:bldP spid="12" grpId="0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61AF2E-25D1-40E4-8BCA-1F108A205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Optimization Algos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B30D5D-65A4-4DFE-BAD0-09807F8B1A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MAML(ICML’17)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A98908-2407-4F45-82F4-03F6A0BCC8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09" y="172714"/>
            <a:ext cx="2814094" cy="70834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55CF5BE-D142-4C18-ADEB-9CD1C91CF60C}"/>
              </a:ext>
            </a:extLst>
          </p:cNvPr>
          <p:cNvSpPr txBox="1"/>
          <p:nvPr/>
        </p:nvSpPr>
        <p:spPr>
          <a:xfrm>
            <a:off x="589614" y="6454453"/>
            <a:ext cx="9829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Model-Agnostic Meta-Learning for Fast Adaptation of Deep Networks(ICML’17)</a:t>
            </a:r>
            <a:endParaRPr lang="zh-CN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2B80A9E-5B77-44D7-85F2-94F425E28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617" y="1894946"/>
            <a:ext cx="5422085" cy="405133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BC1A5BC-162D-4D82-BC00-364B8B331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14" y="1935698"/>
            <a:ext cx="5360770" cy="396982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E95A4C5-BD1E-4CA0-8667-DA463FC38654}"/>
              </a:ext>
            </a:extLst>
          </p:cNvPr>
          <p:cNvSpPr txBox="1"/>
          <p:nvPr/>
        </p:nvSpPr>
        <p:spPr>
          <a:xfrm>
            <a:off x="2424730" y="6177454"/>
            <a:ext cx="76337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@1: these pictures is cited from ‘Associate Professor </a:t>
            </a:r>
            <a:r>
              <a:rPr lang="en-US" altLang="zh-CN" sz="1200" dirty="0" err="1"/>
              <a:t>LeeHungyi</a:t>
            </a:r>
            <a:r>
              <a:rPr lang="en-US" altLang="zh-CN" sz="1200" dirty="0"/>
              <a:t>-Machine Learning Course Slides 2020Spring@NTU’</a:t>
            </a:r>
          </a:p>
        </p:txBody>
      </p:sp>
    </p:spTree>
    <p:extLst>
      <p:ext uri="{BB962C8B-B14F-4D97-AF65-F5344CB8AC3E}">
        <p14:creationId xmlns:p14="http://schemas.microsoft.com/office/powerpoint/2010/main" val="98920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61AF2E-25D1-40E4-8BCA-1F108A205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Optimization Algos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B30D5D-65A4-4DFE-BAD0-09807F8B1A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MAML(ICML’17)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A98908-2407-4F45-82F4-03F6A0BCC8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09" y="172714"/>
            <a:ext cx="2814094" cy="70834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BE0B785-B12A-4DB0-91BB-10A563EEFEDE}"/>
              </a:ext>
            </a:extLst>
          </p:cNvPr>
          <p:cNvSpPr txBox="1"/>
          <p:nvPr/>
        </p:nvSpPr>
        <p:spPr>
          <a:xfrm>
            <a:off x="478380" y="6425968"/>
            <a:ext cx="9829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Model-Agnostic Meta-Learning for Fast Adaptation of Deep Networks(ICML’17)</a:t>
            </a:r>
            <a:endParaRPr lang="zh-CN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9732F39-19A2-447B-937D-E2AF6E639B70}"/>
              </a:ext>
            </a:extLst>
          </p:cNvPr>
          <p:cNvSpPr txBox="1"/>
          <p:nvPr/>
        </p:nvSpPr>
        <p:spPr>
          <a:xfrm>
            <a:off x="2365903" y="6148969"/>
            <a:ext cx="76337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@1: these pictures is cited from ‘Associate Professor </a:t>
            </a:r>
            <a:r>
              <a:rPr lang="en-US" altLang="zh-CN" sz="1200" dirty="0" err="1"/>
              <a:t>LeeHungyi</a:t>
            </a:r>
            <a:r>
              <a:rPr lang="en-US" altLang="zh-CN" sz="1200" dirty="0"/>
              <a:t>-Machine Learning Course Slides 2020Spring@NTU’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F6E1190-9330-438E-83B1-84151590E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04" y="1797573"/>
            <a:ext cx="5357003" cy="398206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92607BA-114E-4475-8EFC-B988D23D8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671" y="1797573"/>
            <a:ext cx="5409596" cy="398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6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>
            <a:extLst>
              <a:ext uri="{FF2B5EF4-FFF2-40B4-BE49-F238E27FC236}">
                <a16:creationId xmlns:a16="http://schemas.microsoft.com/office/drawing/2014/main" id="{F393879C-9D36-46F9-BD2A-7BA4B9628C35}"/>
              </a:ext>
            </a:extLst>
          </p:cNvPr>
          <p:cNvSpPr/>
          <p:nvPr/>
        </p:nvSpPr>
        <p:spPr>
          <a:xfrm>
            <a:off x="1471920" y="3289273"/>
            <a:ext cx="1794312" cy="485699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new task</a:t>
            </a:r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761AF2E-25D1-40E4-8BCA-1F108A205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Optimization Algos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B30D5D-65A4-4DFE-BAD0-09807F8B1A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CG-MAML(ACL’21,Main Conf)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A98908-2407-4F45-82F4-03F6A0BCC8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09" y="172714"/>
            <a:ext cx="2814094" cy="70834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55CF5BE-D142-4C18-ADEB-9CD1C91CF60C}"/>
              </a:ext>
            </a:extLst>
          </p:cNvPr>
          <p:cNvSpPr txBox="1"/>
          <p:nvPr/>
        </p:nvSpPr>
        <p:spPr>
          <a:xfrm>
            <a:off x="572354" y="6430473"/>
            <a:ext cx="9829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Meta Learning to Compositionally Generalize (ACL’21)</a:t>
            </a:r>
            <a:endParaRPr lang="zh-CN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2EA44A8-8C8F-4EDD-A53B-C539AA7F120C}"/>
              </a:ext>
            </a:extLst>
          </p:cNvPr>
          <p:cNvSpPr txBox="1"/>
          <p:nvPr/>
        </p:nvSpPr>
        <p:spPr>
          <a:xfrm>
            <a:off x="931178" y="1895912"/>
            <a:ext cx="998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MAML : </a:t>
            </a:r>
            <a:endParaRPr lang="zh-CN" altLang="en-US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25C283C-37EF-4AB9-81A9-3F4A0198DBDD}"/>
              </a:ext>
            </a:extLst>
          </p:cNvPr>
          <p:cNvSpPr/>
          <p:nvPr/>
        </p:nvSpPr>
        <p:spPr>
          <a:xfrm>
            <a:off x="304229" y="2634736"/>
            <a:ext cx="1686188" cy="43563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BA40A0C-3026-4227-8E9A-49E390CC8ED9}"/>
                  </a:ext>
                </a:extLst>
              </p:cNvPr>
              <p:cNvSpPr txBox="1"/>
              <p:nvPr/>
            </p:nvSpPr>
            <p:spPr>
              <a:xfrm>
                <a:off x="336794" y="2634735"/>
                <a:ext cx="16861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Initialization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BA40A0C-3026-4227-8E9A-49E390CC8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94" y="2634735"/>
                <a:ext cx="1686187" cy="369332"/>
              </a:xfrm>
              <a:prstGeom prst="rect">
                <a:avLst/>
              </a:prstGeom>
              <a:blipFill>
                <a:blip r:embed="rId3"/>
                <a:stretch>
                  <a:fillRect l="-2888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EAF0E95C-3F8C-4E93-B379-0A8C20821EFD}"/>
              </a:ext>
            </a:extLst>
          </p:cNvPr>
          <p:cNvSpPr/>
          <p:nvPr/>
        </p:nvSpPr>
        <p:spPr>
          <a:xfrm>
            <a:off x="4697836" y="1895912"/>
            <a:ext cx="1392573" cy="771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task1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9F3D3FF-5072-4FDF-868E-32146DA6EDEA}"/>
              </a:ext>
            </a:extLst>
          </p:cNvPr>
          <p:cNvSpPr/>
          <p:nvPr/>
        </p:nvSpPr>
        <p:spPr>
          <a:xfrm>
            <a:off x="5100299" y="2213467"/>
            <a:ext cx="1391754" cy="771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task1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9C44C5A-1BC4-4852-9BEA-F1A04EB748DD}"/>
              </a:ext>
            </a:extLst>
          </p:cNvPr>
          <p:cNvSpPr/>
          <p:nvPr/>
        </p:nvSpPr>
        <p:spPr>
          <a:xfrm>
            <a:off x="5487214" y="2531022"/>
            <a:ext cx="1416926" cy="771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638265D-C72E-465D-8D73-F92463C16FCE}"/>
              </a:ext>
            </a:extLst>
          </p:cNvPr>
          <p:cNvSpPr/>
          <p:nvPr/>
        </p:nvSpPr>
        <p:spPr>
          <a:xfrm>
            <a:off x="5830348" y="2932994"/>
            <a:ext cx="1465449" cy="771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732DCC7-36D5-4DB1-8F7E-D8B9EFED9B6F}"/>
              </a:ext>
            </a:extLst>
          </p:cNvPr>
          <p:cNvSpPr txBox="1"/>
          <p:nvPr/>
        </p:nvSpPr>
        <p:spPr>
          <a:xfrm>
            <a:off x="5599651" y="2578057"/>
            <a:ext cx="80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task2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7AFB82C-1404-4C69-AC2A-4F3ECEE84022}"/>
              </a:ext>
            </a:extLst>
          </p:cNvPr>
          <p:cNvSpPr txBox="1"/>
          <p:nvPr/>
        </p:nvSpPr>
        <p:spPr>
          <a:xfrm>
            <a:off x="5922637" y="2948072"/>
            <a:ext cx="80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task1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43876FD-AB7A-40B9-AA7D-ADEA8091A733}"/>
              </a:ext>
            </a:extLst>
          </p:cNvPr>
          <p:cNvSpPr txBox="1"/>
          <p:nvPr/>
        </p:nvSpPr>
        <p:spPr>
          <a:xfrm>
            <a:off x="5162025" y="2169763"/>
            <a:ext cx="80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task…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390F620-FF33-47B2-B7F0-38BBBD46B590}"/>
              </a:ext>
            </a:extLst>
          </p:cNvPr>
          <p:cNvSpPr txBox="1"/>
          <p:nvPr/>
        </p:nvSpPr>
        <p:spPr>
          <a:xfrm>
            <a:off x="4713383" y="1882000"/>
            <a:ext cx="80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taskn</a:t>
            </a:r>
            <a:endParaRPr lang="zh-CN" altLang="en-US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F53EF95-A26F-42F6-9B6B-FAAFF12AF756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009938" y="2281806"/>
            <a:ext cx="68789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92E6B6E7-034F-4056-9B2A-E807DB96B4EC}"/>
              </a:ext>
            </a:extLst>
          </p:cNvPr>
          <p:cNvCxnSpPr>
            <a:cxnSpLocks/>
          </p:cNvCxnSpPr>
          <p:nvPr/>
        </p:nvCxnSpPr>
        <p:spPr>
          <a:xfrm>
            <a:off x="4009938" y="2578057"/>
            <a:ext cx="10903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AC101863-CED1-4841-8D12-0A745B50269C}"/>
              </a:ext>
            </a:extLst>
          </p:cNvPr>
          <p:cNvCxnSpPr>
            <a:cxnSpLocks/>
          </p:cNvCxnSpPr>
          <p:nvPr/>
        </p:nvCxnSpPr>
        <p:spPr>
          <a:xfrm>
            <a:off x="4009938" y="2932994"/>
            <a:ext cx="147727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7923E6EC-FD25-465B-AEC1-21F7C0DD5EF3}"/>
              </a:ext>
            </a:extLst>
          </p:cNvPr>
          <p:cNvCxnSpPr>
            <a:cxnSpLocks/>
          </p:cNvCxnSpPr>
          <p:nvPr/>
        </p:nvCxnSpPr>
        <p:spPr>
          <a:xfrm>
            <a:off x="4009938" y="3317404"/>
            <a:ext cx="1830664" cy="149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4F6E05F0-0D90-46A9-B310-005E8B0A3C16}"/>
              </a:ext>
            </a:extLst>
          </p:cNvPr>
          <p:cNvCxnSpPr>
            <a:cxnSpLocks/>
          </p:cNvCxnSpPr>
          <p:nvPr/>
        </p:nvCxnSpPr>
        <p:spPr>
          <a:xfrm flipV="1">
            <a:off x="4009938" y="2265244"/>
            <a:ext cx="0" cy="10596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立方体 32">
            <a:extLst>
              <a:ext uri="{FF2B5EF4-FFF2-40B4-BE49-F238E27FC236}">
                <a16:creationId xmlns:a16="http://schemas.microsoft.com/office/drawing/2014/main" id="{8E329B7F-E7B4-4D0E-9B06-FC22CECCEBC1}"/>
              </a:ext>
            </a:extLst>
          </p:cNvPr>
          <p:cNvSpPr/>
          <p:nvPr/>
        </p:nvSpPr>
        <p:spPr>
          <a:xfrm>
            <a:off x="2221113" y="2422486"/>
            <a:ext cx="1374862" cy="793829"/>
          </a:xfrm>
          <a:prstGeom prst="cub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neural network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05AB7A3-A9AE-4194-A42C-83DA88F5967A}"/>
              </a:ext>
            </a:extLst>
          </p:cNvPr>
          <p:cNvCxnSpPr>
            <a:cxnSpLocks/>
          </p:cNvCxnSpPr>
          <p:nvPr/>
        </p:nvCxnSpPr>
        <p:spPr>
          <a:xfrm flipV="1">
            <a:off x="3500255" y="2791151"/>
            <a:ext cx="529931" cy="527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E9B89E5E-CBC5-4452-82BC-A99E37868DCC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1990417" y="2918629"/>
            <a:ext cx="230696" cy="287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D4D8CBBA-0C9C-4FC2-BEF5-D1415597FF31}"/>
                  </a:ext>
                </a:extLst>
              </p:cNvPr>
              <p:cNvSpPr txBox="1"/>
              <p:nvPr/>
            </p:nvSpPr>
            <p:spPr>
              <a:xfrm>
                <a:off x="4865642" y="1835658"/>
                <a:ext cx="40769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𝑙𝑜𝑠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D4D8CBBA-0C9C-4FC2-BEF5-D1415597F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642" y="1835658"/>
                <a:ext cx="4076996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1EA7BAB4-14BE-456E-A8CF-E134D63FFD06}"/>
                  </a:ext>
                </a:extLst>
              </p:cNvPr>
              <p:cNvSpPr txBox="1"/>
              <p:nvPr/>
            </p:nvSpPr>
            <p:spPr>
              <a:xfrm>
                <a:off x="5232507" y="2155048"/>
                <a:ext cx="40111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𝑙𝑜𝑠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1EA7BAB4-14BE-456E-A8CF-E134D63FF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507" y="2155048"/>
                <a:ext cx="401117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4A8D13DF-44F5-4D88-8D91-7E36183844D0}"/>
                  </a:ext>
                </a:extLst>
              </p:cNvPr>
              <p:cNvSpPr txBox="1"/>
              <p:nvPr/>
            </p:nvSpPr>
            <p:spPr>
              <a:xfrm>
                <a:off x="6170411" y="2546062"/>
                <a:ext cx="31288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𝑙𝑜𝑠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4A8D13DF-44F5-4D88-8D91-7E3618384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0411" y="2546062"/>
                <a:ext cx="3128809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78FE2D09-716B-4F0D-A35C-3E12FEDCA63B}"/>
                  </a:ext>
                </a:extLst>
              </p:cNvPr>
              <p:cNvSpPr txBox="1"/>
              <p:nvPr/>
            </p:nvSpPr>
            <p:spPr>
              <a:xfrm>
                <a:off x="7259273" y="3071365"/>
                <a:ext cx="1661021" cy="370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𝑙𝑜𝑠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78FE2D09-716B-4F0D-A35C-3E12FEDC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273" y="3071365"/>
                <a:ext cx="1661021" cy="370294"/>
              </a:xfrm>
              <a:prstGeom prst="rect">
                <a:avLst/>
              </a:prstGeom>
              <a:blipFill>
                <a:blip r:embed="rId7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箭头: 右 42">
            <a:extLst>
              <a:ext uri="{FF2B5EF4-FFF2-40B4-BE49-F238E27FC236}">
                <a16:creationId xmlns:a16="http://schemas.microsoft.com/office/drawing/2014/main" id="{A19E8B2A-56B9-4A2B-878D-1D237C550078}"/>
              </a:ext>
            </a:extLst>
          </p:cNvPr>
          <p:cNvSpPr/>
          <p:nvPr/>
        </p:nvSpPr>
        <p:spPr>
          <a:xfrm>
            <a:off x="8813420" y="2629259"/>
            <a:ext cx="469212" cy="2130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2B2BAE5-C0F4-43F0-8740-FA2679D53E7B}"/>
                  </a:ext>
                </a:extLst>
              </p:cNvPr>
              <p:cNvSpPr txBox="1"/>
              <p:nvPr/>
            </p:nvSpPr>
            <p:spPr>
              <a:xfrm>
                <a:off x="9303423" y="2520441"/>
                <a:ext cx="1883247" cy="487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𝐦𝐢𝐧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b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𝒍𝒐𝒔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𝒕𝒆𝒔𝒕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′))</m:t>
                          </m:r>
                        </m:e>
                      </m:func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2B2BAE5-C0F4-43F0-8740-FA2679D53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423" y="2520441"/>
                <a:ext cx="1883247" cy="487313"/>
              </a:xfrm>
              <a:prstGeom prst="rect">
                <a:avLst/>
              </a:prstGeom>
              <a:blipFill>
                <a:blip r:embed="rId8"/>
                <a:stretch>
                  <a:fillRect r="-41100" b="-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本框 44">
            <a:extLst>
              <a:ext uri="{FF2B5EF4-FFF2-40B4-BE49-F238E27FC236}">
                <a16:creationId xmlns:a16="http://schemas.microsoft.com/office/drawing/2014/main" id="{F36A9413-2E3C-4860-8EC5-192E06F0F06D}"/>
              </a:ext>
            </a:extLst>
          </p:cNvPr>
          <p:cNvSpPr txBox="1"/>
          <p:nvPr/>
        </p:nvSpPr>
        <p:spPr>
          <a:xfrm>
            <a:off x="410988" y="4223050"/>
            <a:ext cx="1374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CG-MAML : </a:t>
            </a:r>
            <a:endParaRPr lang="zh-CN" altLang="en-US" b="1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634B10DD-3ED3-41D3-AADC-C68A9C5B330F}"/>
              </a:ext>
            </a:extLst>
          </p:cNvPr>
          <p:cNvSpPr/>
          <p:nvPr/>
        </p:nvSpPr>
        <p:spPr>
          <a:xfrm>
            <a:off x="304229" y="4797636"/>
            <a:ext cx="1686188" cy="43563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B0D02FC7-CD83-4EFC-9052-829D483ECB3A}"/>
                  </a:ext>
                </a:extLst>
              </p:cNvPr>
              <p:cNvSpPr txBox="1"/>
              <p:nvPr/>
            </p:nvSpPr>
            <p:spPr>
              <a:xfrm>
                <a:off x="336794" y="4797635"/>
                <a:ext cx="16861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Initialization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B0D02FC7-CD83-4EFC-9052-829D483EC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94" y="4797635"/>
                <a:ext cx="1686187" cy="369332"/>
              </a:xfrm>
              <a:prstGeom prst="rect">
                <a:avLst/>
              </a:prstGeom>
              <a:blipFill>
                <a:blip r:embed="rId9"/>
                <a:stretch>
                  <a:fillRect l="-2888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立方体 47">
            <a:extLst>
              <a:ext uri="{FF2B5EF4-FFF2-40B4-BE49-F238E27FC236}">
                <a16:creationId xmlns:a16="http://schemas.microsoft.com/office/drawing/2014/main" id="{5F208B80-D93D-4B74-8C93-5B27E11D935E}"/>
              </a:ext>
            </a:extLst>
          </p:cNvPr>
          <p:cNvSpPr/>
          <p:nvPr/>
        </p:nvSpPr>
        <p:spPr>
          <a:xfrm>
            <a:off x="2392143" y="4564418"/>
            <a:ext cx="1374862" cy="793829"/>
          </a:xfrm>
          <a:prstGeom prst="cub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neural network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49" name="箭头: 下 48">
            <a:extLst>
              <a:ext uri="{FF2B5EF4-FFF2-40B4-BE49-F238E27FC236}">
                <a16:creationId xmlns:a16="http://schemas.microsoft.com/office/drawing/2014/main" id="{1A40A1EC-A8C0-448F-99CC-0A53C83580CA}"/>
              </a:ext>
            </a:extLst>
          </p:cNvPr>
          <p:cNvSpPr/>
          <p:nvPr/>
        </p:nvSpPr>
        <p:spPr>
          <a:xfrm>
            <a:off x="10399477" y="3009612"/>
            <a:ext cx="201531" cy="4994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CA4B59D4-7C4B-4B70-848C-D2DE42372E12}"/>
                  </a:ext>
                </a:extLst>
              </p:cNvPr>
              <p:cNvSpPr txBox="1"/>
              <p:nvPr/>
            </p:nvSpPr>
            <p:spPr>
              <a:xfrm>
                <a:off x="9879962" y="3673756"/>
                <a:ext cx="27264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r>
                  <a:rPr lang="en-US" altLang="zh-CN" b="1" i="1" dirty="0"/>
                  <a:t>,</a:t>
                </a:r>
                <a:endParaRPr lang="zh-CN" altLang="en-US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CA4B59D4-7C4B-4B70-848C-D2DE42372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9962" y="3673756"/>
                <a:ext cx="2726422" cy="369332"/>
              </a:xfrm>
              <a:prstGeom prst="rect">
                <a:avLst/>
              </a:prstGeom>
              <a:blipFill>
                <a:blip r:embed="rId10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6B20CFC0-C355-48A1-8231-1430A9D69D85}"/>
              </a:ext>
            </a:extLst>
          </p:cNvPr>
          <p:cNvCxnSpPr>
            <a:cxnSpLocks/>
          </p:cNvCxnSpPr>
          <p:nvPr/>
        </p:nvCxnSpPr>
        <p:spPr>
          <a:xfrm flipH="1" flipV="1">
            <a:off x="2809316" y="3898460"/>
            <a:ext cx="6980636" cy="24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881FFA59-CDCB-4921-AA25-795C0D291708}"/>
              </a:ext>
            </a:extLst>
          </p:cNvPr>
          <p:cNvCxnSpPr>
            <a:cxnSpLocks/>
            <a:endCxn id="33" idx="3"/>
          </p:cNvCxnSpPr>
          <p:nvPr/>
        </p:nvCxnSpPr>
        <p:spPr>
          <a:xfrm flipV="1">
            <a:off x="2809315" y="3216315"/>
            <a:ext cx="0" cy="6726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2B51544F-143A-463D-932B-121860D09BA7}"/>
              </a:ext>
            </a:extLst>
          </p:cNvPr>
          <p:cNvSpPr txBox="1"/>
          <p:nvPr/>
        </p:nvSpPr>
        <p:spPr>
          <a:xfrm>
            <a:off x="3765220" y="3565775"/>
            <a:ext cx="1396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rgbClr val="FF0000"/>
                </a:solidFill>
              </a:rPr>
              <a:t>fine-tune</a:t>
            </a:r>
            <a:endParaRPr lang="zh-CN" altLang="en-US" i="1" dirty="0">
              <a:solidFill>
                <a:srgbClr val="FF0000"/>
              </a:solidFill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9C4E8567-431A-47C1-A82B-EDAB410BEF0F}"/>
              </a:ext>
            </a:extLst>
          </p:cNvPr>
          <p:cNvSpPr txBox="1"/>
          <p:nvPr/>
        </p:nvSpPr>
        <p:spPr>
          <a:xfrm>
            <a:off x="2845359" y="3825168"/>
            <a:ext cx="6107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fast adaptation of deep networks</a:t>
            </a:r>
            <a:endParaRPr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B7FF277A-600B-4AC8-B1D6-7762F870F72D}"/>
              </a:ext>
            </a:extLst>
          </p:cNvPr>
          <p:cNvSpPr txBox="1"/>
          <p:nvPr/>
        </p:nvSpPr>
        <p:spPr>
          <a:xfrm>
            <a:off x="5555674" y="1169472"/>
            <a:ext cx="1678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“meta-training”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3E5C6A22-0267-44BA-974C-E8EAD8652CF3}"/>
              </a:ext>
            </a:extLst>
          </p:cNvPr>
          <p:cNvSpPr txBox="1"/>
          <p:nvPr/>
        </p:nvSpPr>
        <p:spPr>
          <a:xfrm>
            <a:off x="1268361" y="3730183"/>
            <a:ext cx="1678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“meta-testing”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D6425A6A-C14E-4B2A-BD6C-DBA1B4DA73B1}"/>
              </a:ext>
            </a:extLst>
          </p:cNvPr>
          <p:cNvCxnSpPr>
            <a:cxnSpLocks/>
            <a:stCxn id="47" idx="3"/>
            <a:endCxn id="48" idx="2"/>
          </p:cNvCxnSpPr>
          <p:nvPr/>
        </p:nvCxnSpPr>
        <p:spPr>
          <a:xfrm>
            <a:off x="2022981" y="4982301"/>
            <a:ext cx="369162" cy="782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>
            <a:extLst>
              <a:ext uri="{FF2B5EF4-FFF2-40B4-BE49-F238E27FC236}">
                <a16:creationId xmlns:a16="http://schemas.microsoft.com/office/drawing/2014/main" id="{FBB9F84C-B824-4734-A877-E24DF48CD09C}"/>
              </a:ext>
            </a:extLst>
          </p:cNvPr>
          <p:cNvSpPr/>
          <p:nvPr/>
        </p:nvSpPr>
        <p:spPr>
          <a:xfrm>
            <a:off x="4899170" y="4372910"/>
            <a:ext cx="2634143" cy="124001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3B4587B9-3483-4E3E-9D55-63A65DEA6F37}"/>
              </a:ext>
            </a:extLst>
          </p:cNvPr>
          <p:cNvSpPr txBox="1"/>
          <p:nvPr/>
        </p:nvSpPr>
        <p:spPr>
          <a:xfrm>
            <a:off x="4925270" y="4381002"/>
            <a:ext cx="1426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7030A0"/>
                </a:solidFill>
              </a:rPr>
              <a:t>virtual task</a:t>
            </a:r>
            <a:endParaRPr lang="zh-CN" altLang="en-US" b="1" dirty="0">
              <a:solidFill>
                <a:srgbClr val="7030A0"/>
              </a:solidFill>
            </a:endParaRPr>
          </a:p>
        </p:txBody>
      </p: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3CDB59C2-AD83-44B6-8A03-8DA5270374D3}"/>
              </a:ext>
            </a:extLst>
          </p:cNvPr>
          <p:cNvCxnSpPr/>
          <p:nvPr/>
        </p:nvCxnSpPr>
        <p:spPr>
          <a:xfrm>
            <a:off x="4899170" y="4750334"/>
            <a:ext cx="12749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97A6BD6B-7AF5-46BD-9339-D8E716389976}"/>
              </a:ext>
            </a:extLst>
          </p:cNvPr>
          <p:cNvCxnSpPr/>
          <p:nvPr/>
        </p:nvCxnSpPr>
        <p:spPr>
          <a:xfrm flipV="1">
            <a:off x="6174088" y="4381002"/>
            <a:ext cx="0" cy="369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椭圆 77">
            <a:extLst>
              <a:ext uri="{FF2B5EF4-FFF2-40B4-BE49-F238E27FC236}">
                <a16:creationId xmlns:a16="http://schemas.microsoft.com/office/drawing/2014/main" id="{0900BBA3-55C0-4D76-9998-C0B80C5FFFB5}"/>
              </a:ext>
            </a:extLst>
          </p:cNvPr>
          <p:cNvSpPr/>
          <p:nvPr/>
        </p:nvSpPr>
        <p:spPr>
          <a:xfrm>
            <a:off x="5088222" y="4867857"/>
            <a:ext cx="1012065" cy="5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Train’</a:t>
            </a:r>
            <a:endParaRPr lang="zh-CN" altLang="en-US" dirty="0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2D6CE3B0-FBD9-48EE-90FA-BB075332654B}"/>
              </a:ext>
            </a:extLst>
          </p:cNvPr>
          <p:cNvSpPr/>
          <p:nvPr/>
        </p:nvSpPr>
        <p:spPr>
          <a:xfrm>
            <a:off x="6277197" y="4820445"/>
            <a:ext cx="1012065" cy="5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Test’</a:t>
            </a:r>
            <a:endParaRPr lang="zh-CN" altLang="en-US" dirty="0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17AC416B-AE85-4346-8CF4-A8D624ABC139}"/>
              </a:ext>
            </a:extLst>
          </p:cNvPr>
          <p:cNvSpPr/>
          <p:nvPr/>
        </p:nvSpPr>
        <p:spPr>
          <a:xfrm>
            <a:off x="6290805" y="5914239"/>
            <a:ext cx="1781778" cy="8640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Training set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EF9CC1D3-AD92-48EE-BFA7-1E32CC33BB22}"/>
              </a:ext>
            </a:extLst>
          </p:cNvPr>
          <p:cNvCxnSpPr>
            <a:stCxn id="80" idx="1"/>
            <a:endCxn id="78" idx="4"/>
          </p:cNvCxnSpPr>
          <p:nvPr/>
        </p:nvCxnSpPr>
        <p:spPr>
          <a:xfrm flipH="1" flipV="1">
            <a:off x="5594255" y="5442217"/>
            <a:ext cx="957485" cy="598562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B0CEFD1B-5E73-45E4-A617-E892046E86BF}"/>
              </a:ext>
            </a:extLst>
          </p:cNvPr>
          <p:cNvCxnSpPr>
            <a:stCxn id="80" idx="0"/>
            <a:endCxn id="79" idx="4"/>
          </p:cNvCxnSpPr>
          <p:nvPr/>
        </p:nvCxnSpPr>
        <p:spPr>
          <a:xfrm flipH="1" flipV="1">
            <a:off x="6783230" y="5394805"/>
            <a:ext cx="398464" cy="519434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>
            <a:extLst>
              <a:ext uri="{FF2B5EF4-FFF2-40B4-BE49-F238E27FC236}">
                <a16:creationId xmlns:a16="http://schemas.microsoft.com/office/drawing/2014/main" id="{9CB45E43-2D75-4E53-BBE9-511D422F2C81}"/>
              </a:ext>
            </a:extLst>
          </p:cNvPr>
          <p:cNvSpPr txBox="1"/>
          <p:nvPr/>
        </p:nvSpPr>
        <p:spPr>
          <a:xfrm>
            <a:off x="4882144" y="5570112"/>
            <a:ext cx="3656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/>
              <a:t>sample</a:t>
            </a:r>
            <a:r>
              <a:rPr lang="en-US" altLang="zh-CN" i="1" dirty="0"/>
              <a:t> </a:t>
            </a:r>
            <a:r>
              <a:rPr lang="en-US" altLang="zh-CN" i="1" u="sng" dirty="0">
                <a:solidFill>
                  <a:srgbClr val="00B050"/>
                </a:solidFill>
              </a:rPr>
              <a:t>compositional inductive-bias</a:t>
            </a:r>
            <a:endParaRPr lang="zh-CN" altLang="en-US" i="1" u="sng" dirty="0">
              <a:solidFill>
                <a:srgbClr val="00B050"/>
              </a:solidFill>
            </a:endParaRPr>
          </a:p>
        </p:txBody>
      </p: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6EB0D110-DFBF-416B-A0E4-55B07711B5F1}"/>
              </a:ext>
            </a:extLst>
          </p:cNvPr>
          <p:cNvCxnSpPr>
            <a:stCxn id="72" idx="0"/>
            <a:endCxn id="72" idx="2"/>
          </p:cNvCxnSpPr>
          <p:nvPr/>
        </p:nvCxnSpPr>
        <p:spPr>
          <a:xfrm>
            <a:off x="6216242" y="4372910"/>
            <a:ext cx="0" cy="1240011"/>
          </a:xfrm>
          <a:prstGeom prst="line">
            <a:avLst/>
          </a:prstGeom>
          <a:ln w="285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863E704C-49CD-4214-A241-CEFB4137898C}"/>
                  </a:ext>
                </a:extLst>
              </p:cNvPr>
              <p:cNvSpPr txBox="1"/>
              <p:nvPr/>
            </p:nvSpPr>
            <p:spPr>
              <a:xfrm>
                <a:off x="4631247" y="3573227"/>
                <a:ext cx="30325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𝛁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US" altLang="zh-CN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𝐋</m:t>
                          </m:r>
                        </m:e>
                        <m:sub>
                          <m:r>
                            <a:rPr lang="en-US" altLang="zh-CN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𝐧𝐞𝐰𝐭𝐚𝐬𝐤</m:t>
                          </m:r>
                        </m:sub>
                      </m:sSub>
                      <m:r>
                        <a:rPr lang="en-US" altLang="zh-CN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altLang="zh-CN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863E704C-49CD-4214-A241-CEFB41378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247" y="3573227"/>
                <a:ext cx="303254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38A11028-E0FE-493E-AFCA-086A3BECD18A}"/>
              </a:ext>
            </a:extLst>
          </p:cNvPr>
          <p:cNvCxnSpPr>
            <a:cxnSpLocks/>
            <a:endCxn id="78" idx="2"/>
          </p:cNvCxnSpPr>
          <p:nvPr/>
        </p:nvCxnSpPr>
        <p:spPr>
          <a:xfrm>
            <a:off x="3682767" y="5060561"/>
            <a:ext cx="1405455" cy="944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732551ED-674E-4A8C-9992-86893D3ED667}"/>
              </a:ext>
            </a:extLst>
          </p:cNvPr>
          <p:cNvCxnSpPr>
            <a:stCxn id="78" idx="7"/>
          </p:cNvCxnSpPr>
          <p:nvPr/>
        </p:nvCxnSpPr>
        <p:spPr>
          <a:xfrm flipV="1">
            <a:off x="5952074" y="4372910"/>
            <a:ext cx="2120509" cy="5790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4454988F-B751-431D-B6DF-B39BD5BE8B38}"/>
              </a:ext>
            </a:extLst>
          </p:cNvPr>
          <p:cNvCxnSpPr/>
          <p:nvPr/>
        </p:nvCxnSpPr>
        <p:spPr>
          <a:xfrm>
            <a:off x="8043057" y="4372910"/>
            <a:ext cx="90948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本框 98">
            <a:extLst>
              <a:ext uri="{FF2B5EF4-FFF2-40B4-BE49-F238E27FC236}">
                <a16:creationId xmlns:a16="http://schemas.microsoft.com/office/drawing/2014/main" id="{9490B9FC-467C-4771-B329-755FA8FFDBA2}"/>
              </a:ext>
            </a:extLst>
          </p:cNvPr>
          <p:cNvSpPr txBox="1"/>
          <p:nvPr/>
        </p:nvSpPr>
        <p:spPr>
          <a:xfrm>
            <a:off x="8615389" y="6129281"/>
            <a:ext cx="30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“meta-training+meta-testing”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E4FEB1D5-A084-41F6-A997-641FBA833DEC}"/>
                  </a:ext>
                </a:extLst>
              </p:cNvPr>
              <p:cNvSpPr txBox="1"/>
              <p:nvPr/>
            </p:nvSpPr>
            <p:spPr>
              <a:xfrm>
                <a:off x="8749017" y="4183867"/>
                <a:ext cx="30243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𝑙𝑜𝑠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E4FEB1D5-A084-41F6-A997-641FBA833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017" y="4183867"/>
                <a:ext cx="3024396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0B0003AF-7D7C-4157-BAF5-F62DEF1CF440}"/>
              </a:ext>
            </a:extLst>
          </p:cNvPr>
          <p:cNvCxnSpPr>
            <a:cxnSpLocks/>
            <a:stCxn id="103" idx="2"/>
            <a:endCxn id="79" idx="7"/>
          </p:cNvCxnSpPr>
          <p:nvPr/>
        </p:nvCxnSpPr>
        <p:spPr>
          <a:xfrm flipH="1">
            <a:off x="7141049" y="4576585"/>
            <a:ext cx="3221929" cy="3279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>
            <a:extLst>
              <a:ext uri="{FF2B5EF4-FFF2-40B4-BE49-F238E27FC236}">
                <a16:creationId xmlns:a16="http://schemas.microsoft.com/office/drawing/2014/main" id="{CA8109EB-99FD-4983-8F99-313AE0A05878}"/>
              </a:ext>
            </a:extLst>
          </p:cNvPr>
          <p:cNvSpPr/>
          <p:nvPr/>
        </p:nvSpPr>
        <p:spPr>
          <a:xfrm>
            <a:off x="8952543" y="4194500"/>
            <a:ext cx="2820870" cy="3820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01217BB8-A10B-4629-9012-FFDFAB90850F}"/>
              </a:ext>
            </a:extLst>
          </p:cNvPr>
          <p:cNvCxnSpPr>
            <a:cxnSpLocks/>
            <a:stCxn id="79" idx="6"/>
          </p:cNvCxnSpPr>
          <p:nvPr/>
        </p:nvCxnSpPr>
        <p:spPr>
          <a:xfrm>
            <a:off x="7289262" y="5107625"/>
            <a:ext cx="964487" cy="657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D47DE916-3437-4C89-9686-418FDF474ADA}"/>
                  </a:ext>
                </a:extLst>
              </p:cNvPr>
              <p:cNvSpPr txBox="1"/>
              <p:nvPr/>
            </p:nvSpPr>
            <p:spPr>
              <a:xfrm>
                <a:off x="8188538" y="4947923"/>
                <a:ext cx="3817674" cy="372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𝑙𝑜𝑠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𝑡𝑟𝑎𝑖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𝑙𝑜𝑠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𝑡𝑒𝑠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D47DE916-3437-4C89-9686-418FDF474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538" y="4947923"/>
                <a:ext cx="3817674" cy="372603"/>
              </a:xfrm>
              <a:prstGeom prst="rect">
                <a:avLst/>
              </a:prstGeom>
              <a:blipFill>
                <a:blip r:embed="rId1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C74E62B2-7EC8-4496-BAEE-3728A4D9B6F0}"/>
                  </a:ext>
                </a:extLst>
              </p:cNvPr>
              <p:cNvSpPr txBox="1"/>
              <p:nvPr/>
            </p:nvSpPr>
            <p:spPr>
              <a:xfrm>
                <a:off x="8585896" y="5524179"/>
                <a:ext cx="30229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solidFill>
                      <a:srgbClr val="FF0000"/>
                    </a:solidFill>
                  </a:rPr>
                  <a:t>Update</a:t>
                </a:r>
                <a:r>
                  <a:rPr lang="en-US" altLang="zh-CN" dirty="0"/>
                  <a:t>: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C74E62B2-7EC8-4496-BAEE-3728A4D9B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5896" y="5524179"/>
                <a:ext cx="3022957" cy="369332"/>
              </a:xfrm>
              <a:prstGeom prst="rect">
                <a:avLst/>
              </a:prstGeom>
              <a:blipFill>
                <a:blip r:embed="rId14"/>
                <a:stretch>
                  <a:fillRect l="-1613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矩形: 圆角 109">
            <a:extLst>
              <a:ext uri="{FF2B5EF4-FFF2-40B4-BE49-F238E27FC236}">
                <a16:creationId xmlns:a16="http://schemas.microsoft.com/office/drawing/2014/main" id="{0BD89962-43EE-4617-B309-812D55EA8800}"/>
              </a:ext>
            </a:extLst>
          </p:cNvPr>
          <p:cNvSpPr/>
          <p:nvPr/>
        </p:nvSpPr>
        <p:spPr>
          <a:xfrm>
            <a:off x="8585896" y="5442217"/>
            <a:ext cx="2697297" cy="51943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2" name="直接连接符 111">
            <a:extLst>
              <a:ext uri="{FF2B5EF4-FFF2-40B4-BE49-F238E27FC236}">
                <a16:creationId xmlns:a16="http://schemas.microsoft.com/office/drawing/2014/main" id="{7BF25AA5-8347-43D1-8DCE-CE001BA5771D}"/>
              </a:ext>
            </a:extLst>
          </p:cNvPr>
          <p:cNvCxnSpPr/>
          <p:nvPr/>
        </p:nvCxnSpPr>
        <p:spPr>
          <a:xfrm>
            <a:off x="32480" y="4099515"/>
            <a:ext cx="12159520" cy="17341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A1FA2E5E-CC77-4D5A-8B54-480BF6BBC204}"/>
                  </a:ext>
                </a:extLst>
              </p:cNvPr>
              <p:cNvSpPr txBox="1"/>
              <p:nvPr/>
            </p:nvSpPr>
            <p:spPr>
              <a:xfrm>
                <a:off x="4979854" y="1458581"/>
                <a:ext cx="34974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𝜶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𝛁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𝒍𝒐𝒔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𝒕𝒓𝒂𝒊𝒏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A1FA2E5E-CC77-4D5A-8B54-480BF6BBC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854" y="1458581"/>
                <a:ext cx="3497413" cy="369332"/>
              </a:xfrm>
              <a:prstGeom prst="rect">
                <a:avLst/>
              </a:prstGeom>
              <a:blipFill>
                <a:blip r:embed="rId1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1F08A14F-3844-447B-9296-4C829E139D1B}"/>
              </a:ext>
            </a:extLst>
          </p:cNvPr>
          <p:cNvCxnSpPr/>
          <p:nvPr/>
        </p:nvCxnSpPr>
        <p:spPr>
          <a:xfrm flipH="1" flipV="1">
            <a:off x="9679709" y="5358247"/>
            <a:ext cx="921299" cy="848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8DD34047-2CDB-48D8-B78F-05506B62F7D9}"/>
              </a:ext>
            </a:extLst>
          </p:cNvPr>
          <p:cNvCxnSpPr/>
          <p:nvPr/>
        </p:nvCxnSpPr>
        <p:spPr>
          <a:xfrm flipV="1">
            <a:off x="9671219" y="5320526"/>
            <a:ext cx="1246163" cy="904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EAF41F94-54B9-4583-8D73-4D1838C62779}"/>
              </a:ext>
            </a:extLst>
          </p:cNvPr>
          <p:cNvSpPr txBox="1"/>
          <p:nvPr/>
        </p:nvSpPr>
        <p:spPr>
          <a:xfrm>
            <a:off x="8477267" y="1237673"/>
            <a:ext cx="2709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没有真正地改变模型参数！</a:t>
            </a: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76C64E07-35BE-42D9-B7D7-E42F6A58D3AF}"/>
              </a:ext>
            </a:extLst>
          </p:cNvPr>
          <p:cNvCxnSpPr/>
          <p:nvPr/>
        </p:nvCxnSpPr>
        <p:spPr>
          <a:xfrm flipH="1">
            <a:off x="7533313" y="1354139"/>
            <a:ext cx="1082076" cy="184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4B50C58F-E881-4262-90D3-B738875C653D}"/>
                  </a:ext>
                </a:extLst>
              </p14:cNvPr>
              <p14:cNvContentPartPr/>
              <p14:nvPr/>
            </p14:nvContentPartPr>
            <p14:xfrm>
              <a:off x="870120" y="838080"/>
              <a:ext cx="11315880" cy="5931360"/>
            </p14:xfrm>
          </p:contentPart>
        </mc:Choice>
        <mc:Fallback xmlns=""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4B50C58F-E881-4262-90D3-B738875C653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60760" y="828720"/>
                <a:ext cx="11334600" cy="595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146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33" grpId="0" animBg="1"/>
      <p:bldP spid="39" grpId="0"/>
      <p:bldP spid="40" grpId="0"/>
      <p:bldP spid="41" grpId="0"/>
      <p:bldP spid="42" grpId="0"/>
      <p:bldP spid="43" grpId="0" animBg="1"/>
      <p:bldP spid="44" grpId="0"/>
      <p:bldP spid="46" grpId="0" animBg="1"/>
      <p:bldP spid="47" grpId="0"/>
      <p:bldP spid="48" grpId="0" animBg="1"/>
      <p:bldP spid="49" grpId="0" animBg="1"/>
      <p:bldP spid="50" grpId="0"/>
      <p:bldP spid="61" grpId="0"/>
      <p:bldP spid="63" grpId="0"/>
      <p:bldP spid="66" grpId="0"/>
      <p:bldP spid="67" grpId="0"/>
      <p:bldP spid="72" grpId="0" animBg="1"/>
      <p:bldP spid="73" grpId="0"/>
      <p:bldP spid="78" grpId="0" animBg="1"/>
      <p:bldP spid="79" grpId="0" animBg="1"/>
      <p:bldP spid="80" grpId="0" animBg="1"/>
      <p:bldP spid="85" grpId="0"/>
      <p:bldP spid="89" grpId="0"/>
      <p:bldP spid="99" grpId="0"/>
      <p:bldP spid="100" grpId="0"/>
      <p:bldP spid="103" grpId="0" animBg="1"/>
      <p:bldP spid="107" grpId="0"/>
      <p:bldP spid="109" grpId="0"/>
      <p:bldP spid="110" grpId="0" animBg="1"/>
      <p:bldP spid="71" grpId="0"/>
      <p:bldP spid="2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FA2BADD8-4B81-465E-AC22-1935C7B934DE}"/>
              </a:ext>
            </a:extLst>
          </p:cNvPr>
          <p:cNvSpPr/>
          <p:nvPr/>
        </p:nvSpPr>
        <p:spPr>
          <a:xfrm>
            <a:off x="2952925" y="5239296"/>
            <a:ext cx="3808602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761AF2E-25D1-40E4-8BCA-1F108A205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Optimization Algos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B30D5D-65A4-4DFE-BAD0-09807F8B1A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CG-MAML(ACL’21,Main Conf)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A98908-2407-4F45-82F4-03F6A0BCC8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09" y="172714"/>
            <a:ext cx="2814094" cy="70834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55CF5BE-D142-4C18-ADEB-9CD1C91CF60C}"/>
              </a:ext>
            </a:extLst>
          </p:cNvPr>
          <p:cNvSpPr txBox="1"/>
          <p:nvPr/>
        </p:nvSpPr>
        <p:spPr>
          <a:xfrm>
            <a:off x="738439" y="6115575"/>
            <a:ext cx="9829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Meta Learning to Compositionally Generalize (ACL’21)</a:t>
            </a:r>
            <a:endParaRPr lang="zh-CN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C6965E9-3D73-42D0-83D0-D3A673321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583" y="1664697"/>
            <a:ext cx="4364983" cy="44508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0A8DFA4-97F7-450A-9973-88953B29A328}"/>
              </a:ext>
            </a:extLst>
          </p:cNvPr>
          <p:cNvSpPr txBox="1"/>
          <p:nvPr/>
        </p:nvSpPr>
        <p:spPr>
          <a:xfrm>
            <a:off x="738439" y="1855417"/>
            <a:ext cx="392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details in creating virtual tasks</a:t>
            </a:r>
            <a:endParaRPr lang="zh-CN" altLang="en-US" b="1" i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280AA2C-67A0-4889-B675-B786AB029178}"/>
                  </a:ext>
                </a:extLst>
              </p:cNvPr>
              <p:cNvSpPr txBox="1"/>
              <p:nvPr/>
            </p:nvSpPr>
            <p:spPr>
              <a:xfrm>
                <a:off x="662938" y="2428653"/>
                <a:ext cx="6098589" cy="2606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𝑠𝑖𝑚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en-US" altLang="zh-CN" b="0" dirty="0"/>
                  <a:t>@1: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training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data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virtual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tasks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altLang="zh-CN" dirty="0"/>
              </a:p>
              <a:p>
                <a:r>
                  <a:rPr lang="en-US" altLang="zh-CN" b="0" dirty="0"/>
                  <a:t>@2: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testing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data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virtual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tasks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altLang="zh-CN" dirty="0"/>
              </a:p>
              <a:p>
                <a:r>
                  <a:rPr lang="en-US" altLang="zh-CN" b="0" dirty="0"/>
                  <a:t>@3: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hyper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parameter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: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temperature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that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controls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sharpness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distribution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@4:‘sim’ is the similarity function : </a:t>
                </a:r>
              </a:p>
              <a:p>
                <a:r>
                  <a:rPr lang="en-US" altLang="zh-CN" dirty="0"/>
                  <a:t>	---Tree Kernel</a:t>
                </a:r>
              </a:p>
              <a:p>
                <a:r>
                  <a:rPr lang="en-US" altLang="zh-CN" dirty="0"/>
                  <a:t>	---String Kernel</a:t>
                </a:r>
              </a:p>
              <a:p>
                <a:r>
                  <a:rPr lang="en-US" altLang="zh-CN" dirty="0"/>
                  <a:t>	---Lev Distance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280AA2C-67A0-4889-B675-B786AB029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38" y="2428653"/>
                <a:ext cx="6098589" cy="2606739"/>
              </a:xfrm>
              <a:prstGeom prst="rect">
                <a:avLst/>
              </a:prstGeom>
              <a:blipFill>
                <a:blip r:embed="rId4"/>
                <a:stretch>
                  <a:fillRect l="-900" b="-28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D37E7DB3-BF25-4D4F-8CDD-839E35A25BF1}"/>
              </a:ext>
            </a:extLst>
          </p:cNvPr>
          <p:cNvSpPr txBox="1"/>
          <p:nvPr/>
        </p:nvSpPr>
        <p:spPr>
          <a:xfrm>
            <a:off x="2952925" y="5239296"/>
            <a:ext cx="3808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/>
              <a:t>similar atoms but novel combinations</a:t>
            </a:r>
            <a:endParaRPr lang="zh-CN" altLang="en-US" b="1" i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B2EA3C8-D1AA-4ECB-94B2-A7F339E20B8A}"/>
              </a:ext>
            </a:extLst>
          </p:cNvPr>
          <p:cNvSpPr txBox="1"/>
          <p:nvPr/>
        </p:nvSpPr>
        <p:spPr>
          <a:xfrm>
            <a:off x="3486981" y="4801157"/>
            <a:ext cx="329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rgbClr val="FF0000"/>
                </a:solidFill>
              </a:rPr>
              <a:t>compositional inductive-bias</a:t>
            </a:r>
            <a:endParaRPr lang="zh-CN" altLang="en-US" i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BD622359-43E6-475B-A2B5-FBDBC98B9FE8}"/>
                  </a:ext>
                </a:extLst>
              </p14:cNvPr>
              <p14:cNvContentPartPr/>
              <p14:nvPr/>
            </p14:nvContentPartPr>
            <p14:xfrm>
              <a:off x="939960" y="1467000"/>
              <a:ext cx="10331640" cy="455328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BD622359-43E6-475B-A2B5-FBDBC98B9FE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0600" y="1457640"/>
                <a:ext cx="10350360" cy="45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55601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61AF2E-25D1-40E4-8BCA-1F108A205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Optimization Algos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B30D5D-65A4-4DFE-BAD0-09807F8B1A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CG-MAML(ACL’21,Main Conf)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A98908-2407-4F45-82F4-03F6A0BCC8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09" y="172714"/>
            <a:ext cx="2814094" cy="70834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55CF5BE-D142-4C18-ADEB-9CD1C91CF60C}"/>
              </a:ext>
            </a:extLst>
          </p:cNvPr>
          <p:cNvSpPr txBox="1"/>
          <p:nvPr/>
        </p:nvSpPr>
        <p:spPr>
          <a:xfrm>
            <a:off x="738439" y="6115575"/>
            <a:ext cx="9829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Meta Learning to Compositionally Generalize (ACL’21)</a:t>
            </a:r>
            <a:endParaRPr lang="zh-CN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1053B93-6760-46BE-B083-C2AAF596E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248" y="1692653"/>
            <a:ext cx="7304618" cy="450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457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85BCC07-72DD-E209-6301-A2FFD5D92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B5AC-3E22-4501-8AF7-3CA1945CE529}" type="slidenum">
              <a:rPr lang="zh-CN" altLang="en-US" smtClean="0"/>
              <a:pPr/>
              <a:t>47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4378115-78B0-088A-4620-B85002258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</a:rPr>
              <a:t>Content</a:t>
            </a:r>
            <a:endParaRPr kumimoji="1" lang="zh-CN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19540DB-0FF9-4728-A98D-0856ED00B2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09" y="172714"/>
            <a:ext cx="2814094" cy="70834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BB6DA9FE-141F-4716-8084-91D301152574}"/>
              </a:ext>
            </a:extLst>
          </p:cNvPr>
          <p:cNvSpPr txBox="1"/>
          <p:nvPr/>
        </p:nvSpPr>
        <p:spPr>
          <a:xfrm>
            <a:off x="939567" y="1602297"/>
            <a:ext cx="1072951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@0: A Brief Intro	</a:t>
            </a:r>
          </a:p>
          <a:p>
            <a:endParaRPr lang="en-US" altLang="zh-CN" sz="2000" dirty="0"/>
          </a:p>
          <a:p>
            <a:r>
              <a:rPr lang="en-US" altLang="zh-CN" sz="2000" dirty="0"/>
              <a:t>@1: Concept of ‘Compositional Generalization’</a:t>
            </a:r>
          </a:p>
          <a:p>
            <a:r>
              <a:rPr lang="en-US" altLang="zh-CN" sz="2000" dirty="0"/>
              <a:t>	---1.1 from linguistic perspective</a:t>
            </a:r>
          </a:p>
          <a:p>
            <a:r>
              <a:rPr lang="en-US" altLang="zh-CN" sz="2000" dirty="0"/>
              <a:t>	---1.2 tasks &amp; datasets</a:t>
            </a:r>
          </a:p>
          <a:p>
            <a:r>
              <a:rPr lang="en-US" altLang="zh-CN" sz="2000" dirty="0"/>
              <a:t>	</a:t>
            </a:r>
          </a:p>
          <a:p>
            <a:r>
              <a:rPr lang="en-US" altLang="zh-CN" sz="2000" b="1" dirty="0">
                <a:solidFill>
                  <a:schemeClr val="accent5"/>
                </a:solidFill>
              </a:rPr>
              <a:t>@2: Research on Compositional Generalization in NLP</a:t>
            </a:r>
          </a:p>
          <a:p>
            <a:r>
              <a:rPr lang="en-US" altLang="zh-CN" sz="2000" dirty="0"/>
              <a:t>	---2.1 Specialized Architectures &amp; Pretrained Models</a:t>
            </a:r>
          </a:p>
          <a:p>
            <a:r>
              <a:rPr lang="en-US" altLang="zh-CN" sz="2000" dirty="0"/>
              <a:t>	---2.2 Optimization Algorithms</a:t>
            </a:r>
          </a:p>
          <a:p>
            <a:r>
              <a:rPr lang="en-US" altLang="zh-CN" sz="2000" dirty="0"/>
              <a:t>	</a:t>
            </a:r>
            <a:r>
              <a:rPr lang="en-US" altLang="zh-CN" sz="2000" b="1" dirty="0">
                <a:solidFill>
                  <a:schemeClr val="accent5"/>
                </a:solidFill>
              </a:rPr>
              <a:t>---2.3 Data Augmentation Methods</a:t>
            </a:r>
          </a:p>
          <a:p>
            <a:endParaRPr lang="en-US" altLang="zh-CN" sz="2000" dirty="0"/>
          </a:p>
          <a:p>
            <a:r>
              <a:rPr lang="en-US" altLang="zh-CN" sz="2000" dirty="0"/>
              <a:t>@3: Conclusion</a:t>
            </a:r>
          </a:p>
        </p:txBody>
      </p:sp>
    </p:spTree>
    <p:extLst>
      <p:ext uri="{BB962C8B-B14F-4D97-AF65-F5344CB8AC3E}">
        <p14:creationId xmlns:p14="http://schemas.microsoft.com/office/powerpoint/2010/main" val="11467598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0136E5F-7BD0-4EF9-87D0-B9F682538747}"/>
              </a:ext>
            </a:extLst>
          </p:cNvPr>
          <p:cNvSpPr/>
          <p:nvPr/>
        </p:nvSpPr>
        <p:spPr>
          <a:xfrm>
            <a:off x="438424" y="2844002"/>
            <a:ext cx="3707934" cy="305685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761AF2E-25D1-40E4-8BCA-1F108A205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Augmentation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B30D5D-65A4-4DFE-BAD0-09807F8B1A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GECA(ACL’20, Main Conf.)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A98908-2407-4F45-82F4-03F6A0BCC8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09" y="172714"/>
            <a:ext cx="2814094" cy="7083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F811E37-E86C-4A6C-9BEF-7AF02CB2F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397" y="1966993"/>
            <a:ext cx="5843251" cy="240543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DF8FCB5-CA5C-4871-B98C-A336D8AB2C8F}"/>
              </a:ext>
            </a:extLst>
          </p:cNvPr>
          <p:cNvSpPr txBox="1"/>
          <p:nvPr/>
        </p:nvSpPr>
        <p:spPr>
          <a:xfrm>
            <a:off x="2172852" y="1936252"/>
            <a:ext cx="219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/>
              <a:t>Proposed Method:</a:t>
            </a:r>
            <a:endParaRPr lang="zh-CN" altLang="en-US" b="1" i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5129418-4831-4644-A970-703AE29291ED}"/>
              </a:ext>
            </a:extLst>
          </p:cNvPr>
          <p:cNvSpPr/>
          <p:nvPr/>
        </p:nvSpPr>
        <p:spPr>
          <a:xfrm>
            <a:off x="4446375" y="1565205"/>
            <a:ext cx="3221164" cy="320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7EFC83D-141E-4187-AEBB-81A022B936DE}"/>
              </a:ext>
            </a:extLst>
          </p:cNvPr>
          <p:cNvSpPr txBox="1"/>
          <p:nvPr/>
        </p:nvSpPr>
        <p:spPr>
          <a:xfrm>
            <a:off x="4375325" y="4926429"/>
            <a:ext cx="38144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Fragment@1: ..</a:t>
            </a:r>
            <a:r>
              <a:rPr lang="en-US" altLang="zh-CN" dirty="0" err="1"/>
              <a:t>picks..up</a:t>
            </a:r>
            <a:r>
              <a:rPr lang="en-US" altLang="zh-CN" dirty="0"/>
              <a:t>..</a:t>
            </a:r>
          </a:p>
          <a:p>
            <a:r>
              <a:rPr lang="en-US" altLang="zh-CN" dirty="0"/>
              <a:t>Fragment@2: ..</a:t>
            </a:r>
            <a:r>
              <a:rPr lang="en-US" altLang="zh-CN" dirty="0" err="1"/>
              <a:t>puts..down</a:t>
            </a:r>
            <a:r>
              <a:rPr lang="en-US" altLang="zh-CN" dirty="0"/>
              <a:t>..</a:t>
            </a:r>
          </a:p>
          <a:p>
            <a:r>
              <a:rPr lang="en-US" altLang="zh-CN" dirty="0"/>
              <a:t>Environment@1: </a:t>
            </a:r>
            <a:r>
              <a:rPr lang="en-US" altLang="zh-CN" dirty="0" err="1"/>
              <a:t>She..the</a:t>
            </a:r>
            <a:r>
              <a:rPr lang="en-US" altLang="zh-CN" dirty="0"/>
              <a:t> </a:t>
            </a:r>
            <a:r>
              <a:rPr lang="en-US" altLang="zh-CN" dirty="0" err="1"/>
              <a:t>wug</a:t>
            </a:r>
            <a:r>
              <a:rPr lang="en-US" altLang="zh-CN" dirty="0"/>
              <a:t>..in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zh-CN" dirty="0"/>
              <a:t>Fragment@1 ~ Fragment@2</a:t>
            </a:r>
          </a:p>
          <a:p>
            <a:r>
              <a:rPr lang="en-US" altLang="zh-CN" dirty="0"/>
              <a:t>template@1: </a:t>
            </a:r>
            <a:r>
              <a:rPr lang="en-US" altLang="zh-CN" dirty="0" err="1"/>
              <a:t>She..the</a:t>
            </a:r>
            <a:r>
              <a:rPr lang="en-US" altLang="zh-CN" dirty="0"/>
              <a:t> </a:t>
            </a:r>
            <a:r>
              <a:rPr lang="en-US" altLang="zh-CN" dirty="0" err="1"/>
              <a:t>wug</a:t>
            </a:r>
            <a:r>
              <a:rPr lang="en-US" altLang="zh-CN" dirty="0"/>
              <a:t>..in Fresno.</a:t>
            </a:r>
          </a:p>
          <a:p>
            <a:r>
              <a:rPr lang="en-US" altLang="zh-CN" dirty="0"/>
              <a:t>template@2: </a:t>
            </a:r>
            <a:r>
              <a:rPr lang="en-US" altLang="zh-CN" dirty="0" err="1"/>
              <a:t>She..the</a:t>
            </a:r>
            <a:r>
              <a:rPr lang="en-US" altLang="zh-CN" dirty="0"/>
              <a:t> </a:t>
            </a:r>
            <a:r>
              <a:rPr lang="en-US" altLang="zh-CN" dirty="0" err="1"/>
              <a:t>wug</a:t>
            </a:r>
            <a:r>
              <a:rPr lang="en-US" altLang="zh-CN" dirty="0"/>
              <a:t>.. In Tempe.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AA24ADD-9E87-4C05-B1F1-6CD9625DA074}"/>
              </a:ext>
            </a:extLst>
          </p:cNvPr>
          <p:cNvSpPr txBox="1"/>
          <p:nvPr/>
        </p:nvSpPr>
        <p:spPr>
          <a:xfrm>
            <a:off x="8092024" y="4662119"/>
            <a:ext cx="3045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template@3: </a:t>
            </a:r>
            <a:r>
              <a:rPr lang="en-US" altLang="zh-CN" dirty="0" err="1"/>
              <a:t>Pat..cats</a:t>
            </a:r>
            <a:r>
              <a:rPr lang="en-US" altLang="zh-CN" dirty="0"/>
              <a:t>.. .</a:t>
            </a:r>
          </a:p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380862F-8CAB-42AA-B720-DF55A03699B8}"/>
              </a:ext>
            </a:extLst>
          </p:cNvPr>
          <p:cNvSpPr txBox="1"/>
          <p:nvPr/>
        </p:nvSpPr>
        <p:spPr>
          <a:xfrm>
            <a:off x="9278748" y="3915332"/>
            <a:ext cx="1770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u="sng" dirty="0"/>
              <a:t>augmented data</a:t>
            </a:r>
            <a:endParaRPr lang="zh-CN" altLang="en-US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A5E1D53-D279-4FDD-8A32-8D7CC1466C81}"/>
                  </a:ext>
                </a:extLst>
              </p:cNvPr>
              <p:cNvSpPr txBox="1"/>
              <p:nvPr/>
            </p:nvSpPr>
            <p:spPr>
              <a:xfrm>
                <a:off x="526199" y="2941270"/>
                <a:ext cx="3707934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i="1" dirty="0"/>
                  <a:t>formally state</a:t>
                </a:r>
                <a:r>
                  <a:rPr lang="en-US" altLang="zh-CN" dirty="0"/>
                  <a:t>:</a:t>
                </a:r>
              </a:p>
              <a:p>
                <a:r>
                  <a:rPr lang="en-US" altLang="zh-CN" dirty="0"/>
                  <a:t>If there are these 3 training data in the original training set: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𝑡𝑒𝑚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𝑓𝑟𝑎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𝑡𝑒𝑚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𝑓𝑟𝑎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𝑡𝑒𝑚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𝑓𝑟𝑎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𝑡𝑒𝑚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𝑡𝑒𝑚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satisfy: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𝑒𝑛𝑣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𝑡𝑒𝑚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𝑒𝑛𝑣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𝑡𝑒𝑚𝑝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then we can augment: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𝑎𝑢𝑔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𝑡𝑒𝑚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𝑓𝑟𝑎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A5E1D53-D279-4FDD-8A32-8D7CC1466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99" y="2941270"/>
                <a:ext cx="3707934" cy="2862322"/>
              </a:xfrm>
              <a:prstGeom prst="rect">
                <a:avLst/>
              </a:prstGeom>
              <a:blipFill>
                <a:blip r:embed="rId4"/>
                <a:stretch>
                  <a:fillRect l="-1314" t="-1064" b="-10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D951B585-E6AA-442A-AF3A-22DF1F62D371}"/>
              </a:ext>
            </a:extLst>
          </p:cNvPr>
          <p:cNvSpPr txBox="1"/>
          <p:nvPr/>
        </p:nvSpPr>
        <p:spPr>
          <a:xfrm>
            <a:off x="2380166" y="1037318"/>
            <a:ext cx="577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Good Enough Compositionally Data Augmentation (ACL’20)</a:t>
            </a:r>
            <a:endParaRPr lang="zh-CN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628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animBg="1"/>
      <p:bldP spid="9" grpId="0"/>
      <p:bldP spid="10" grpId="0"/>
      <p:bldP spid="1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C1A31758-29D7-4836-B457-DFD779B72D9D}"/>
              </a:ext>
            </a:extLst>
          </p:cNvPr>
          <p:cNvSpPr/>
          <p:nvPr/>
        </p:nvSpPr>
        <p:spPr>
          <a:xfrm>
            <a:off x="850083" y="2328487"/>
            <a:ext cx="10519794" cy="250315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761AF2E-25D1-40E4-8BCA-1F108A205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Augmentation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B30D5D-65A4-4DFE-BAD0-09807F8B1A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GECA(ACL’20, Main Conf.)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A98908-2407-4F45-82F4-03F6A0BCC8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09" y="172714"/>
            <a:ext cx="2814094" cy="7083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E84DC1A-8534-4317-90D1-7BF8CCE2BC45}"/>
                  </a:ext>
                </a:extLst>
              </p:cNvPr>
              <p:cNvSpPr txBox="1"/>
              <p:nvPr/>
            </p:nvSpPr>
            <p:spPr>
              <a:xfrm>
                <a:off x="942361" y="2382473"/>
                <a:ext cx="8355435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u="sng" dirty="0">
                    <a:solidFill>
                      <a:srgbClr val="00B050"/>
                    </a:solidFill>
                  </a:rPr>
                  <a:t>I sing</a:t>
                </a:r>
                <a:r>
                  <a:rPr lang="en-US" altLang="zh-CN" dirty="0"/>
                  <a:t>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u="sng" dirty="0">
                    <a:solidFill>
                      <a:srgbClr val="00B050"/>
                    </a:solidFill>
                  </a:rPr>
                  <a:t>Canto</a:t>
                </a:r>
                <a:r>
                  <a:rPr lang="en-US" altLang="zh-CN" dirty="0"/>
                  <a:t>.                                                                               </a:t>
                </a:r>
              </a:p>
              <a:p>
                <a:endParaRPr lang="en-US" altLang="zh-CN" dirty="0"/>
              </a:p>
              <a:p>
                <a:r>
                  <a:rPr lang="en-US" altLang="zh-CN" u="sng" dirty="0">
                    <a:solidFill>
                      <a:srgbClr val="00B050"/>
                    </a:solidFill>
                  </a:rPr>
                  <a:t>I sing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marvelously</a:t>
                </a:r>
                <a:r>
                  <a:rPr lang="en-US" altLang="zh-CN" dirty="0"/>
                  <a:t>.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zh-CN" alt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u="sng" dirty="0">
                    <a:solidFill>
                      <a:srgbClr val="00B050"/>
                    </a:solidFill>
                  </a:rPr>
                  <a:t>Canto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maravillosamente</a:t>
                </a:r>
                <a:r>
                  <a:rPr lang="en-US" altLang="zh-CN" dirty="0"/>
                  <a:t>.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b="1" i="1" dirty="0"/>
                  <a:t>I dax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marvelously</a:t>
                </a:r>
                <a:r>
                  <a:rPr lang="en-US" altLang="zh-CN" dirty="0"/>
                  <a:t>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b="1" i="1" dirty="0"/>
                  <a:t>Dajo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maravillosamente</a:t>
                </a:r>
                <a:r>
                  <a:rPr lang="en-US" altLang="zh-CN" dirty="0"/>
                  <a:t>.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E84DC1A-8534-4317-90D1-7BF8CCE2B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361" y="2382473"/>
                <a:ext cx="8355435" cy="2308324"/>
              </a:xfrm>
              <a:prstGeom prst="rect">
                <a:avLst/>
              </a:prstGeom>
              <a:blipFill>
                <a:blip r:embed="rId3"/>
                <a:stretch>
                  <a:fillRect l="-657" t="-1587" b="-3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箭头: 右 6">
            <a:extLst>
              <a:ext uri="{FF2B5EF4-FFF2-40B4-BE49-F238E27FC236}">
                <a16:creationId xmlns:a16="http://schemas.microsoft.com/office/drawing/2014/main" id="{BD9C2E49-A49A-4896-A0D5-D9EF8DDF1444}"/>
              </a:ext>
            </a:extLst>
          </p:cNvPr>
          <p:cNvSpPr/>
          <p:nvPr/>
        </p:nvSpPr>
        <p:spPr>
          <a:xfrm>
            <a:off x="5085124" y="2814452"/>
            <a:ext cx="1009476" cy="276837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8186BDE-182D-4971-92E2-28F1B4F15BF3}"/>
                  </a:ext>
                </a:extLst>
              </p:cNvPr>
              <p:cNvSpPr txBox="1"/>
              <p:nvPr/>
            </p:nvSpPr>
            <p:spPr>
              <a:xfrm>
                <a:off x="6109978" y="2798776"/>
                <a:ext cx="50669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zh-CN" altLang="en-US" b="0" dirty="0"/>
                  <a:t> </a:t>
                </a:r>
                <a:r>
                  <a:rPr lang="en-US" altLang="zh-CN" b="0" dirty="0"/>
                  <a:t>&lt;PAD&gt;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marvelously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zh-CN" altLang="en-US" b="0" dirty="0"/>
                  <a:t> </a:t>
                </a:r>
                <a:r>
                  <a:rPr lang="en-US" altLang="zh-CN" b="0" dirty="0"/>
                  <a:t>&lt;PAD&gt;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maravillosamente</a:t>
                </a:r>
                <a:r>
                  <a:rPr lang="en-US" altLang="zh-CN" dirty="0"/>
                  <a:t> </a:t>
                </a:r>
              </a:p>
              <a:p>
                <a:r>
                  <a:rPr lang="zh-CN" altLang="en-US" b="0" dirty="0"/>
                  <a:t> </a:t>
                </a:r>
                <a:endParaRPr lang="en-US" altLang="zh-CN" b="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8186BDE-182D-4971-92E2-28F1B4F15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978" y="2798776"/>
                <a:ext cx="5066951" cy="646331"/>
              </a:xfrm>
              <a:prstGeom prst="rect">
                <a:avLst/>
              </a:prstGeom>
              <a:blipFill>
                <a:blip r:embed="rId4"/>
                <a:stretch>
                  <a:fillRect t="-47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DF6A5D30-AB0E-49E3-B0D5-14366D33AE55}"/>
              </a:ext>
            </a:extLst>
          </p:cNvPr>
          <p:cNvCxnSpPr/>
          <p:nvPr/>
        </p:nvCxnSpPr>
        <p:spPr>
          <a:xfrm flipH="1">
            <a:off x="5589862" y="3129093"/>
            <a:ext cx="2147582" cy="10318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24EE3CF-89BD-4E7C-9FAE-8A4E3B319F18}"/>
                  </a:ext>
                </a:extLst>
              </p:cNvPr>
              <p:cNvSpPr txBox="1"/>
              <p:nvPr/>
            </p:nvSpPr>
            <p:spPr>
              <a:xfrm>
                <a:off x="6235816" y="4267899"/>
                <a:ext cx="46726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i="1" dirty="0"/>
                  <a:t>I dax.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b="1" i="1" dirty="0"/>
                  <a:t>Dajo.</a:t>
                </a:r>
                <a:endParaRPr lang="zh-CN" altLang="en-US" b="1" i="1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24EE3CF-89BD-4E7C-9FAE-8A4E3B319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816" y="4267899"/>
                <a:ext cx="4672667" cy="369332"/>
              </a:xfrm>
              <a:prstGeom prst="rect">
                <a:avLst/>
              </a:prstGeom>
              <a:blipFill>
                <a:blip r:embed="rId5"/>
                <a:stretch>
                  <a:fillRect l="-1175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箭头: 右 10">
            <a:extLst>
              <a:ext uri="{FF2B5EF4-FFF2-40B4-BE49-F238E27FC236}">
                <a16:creationId xmlns:a16="http://schemas.microsoft.com/office/drawing/2014/main" id="{41419E4E-92F3-4037-AF87-AE6674D342B2}"/>
              </a:ext>
            </a:extLst>
          </p:cNvPr>
          <p:cNvSpPr/>
          <p:nvPr/>
        </p:nvSpPr>
        <p:spPr>
          <a:xfrm>
            <a:off x="5304637" y="4362275"/>
            <a:ext cx="931179" cy="184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2741F32-7742-437C-B8DC-BC54949EDF47}"/>
              </a:ext>
            </a:extLst>
          </p:cNvPr>
          <p:cNvSpPr txBox="1"/>
          <p:nvPr/>
        </p:nvSpPr>
        <p:spPr>
          <a:xfrm>
            <a:off x="5206765" y="4076941"/>
            <a:ext cx="1096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/>
              <a:t>augment</a:t>
            </a:r>
            <a:endParaRPr lang="zh-CN" altLang="en-US" b="1" i="1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2C2ADB4-D31F-4666-B636-18FD3DDF0317}"/>
              </a:ext>
            </a:extLst>
          </p:cNvPr>
          <p:cNvSpPr/>
          <p:nvPr/>
        </p:nvSpPr>
        <p:spPr>
          <a:xfrm>
            <a:off x="738439" y="2248250"/>
            <a:ext cx="4603572" cy="29305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962FC5F-BE30-428F-9213-36436AFE4F60}"/>
              </a:ext>
            </a:extLst>
          </p:cNvPr>
          <p:cNvSpPr txBox="1"/>
          <p:nvPr/>
        </p:nvSpPr>
        <p:spPr>
          <a:xfrm>
            <a:off x="738439" y="5259432"/>
            <a:ext cx="3187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u="sng" dirty="0"/>
              <a:t>original training data</a:t>
            </a:r>
            <a:endParaRPr lang="zh-CN" altLang="en-US" b="1" i="1" u="sng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05B1C13-CE98-4C18-9BFC-E6E09896CC44}"/>
              </a:ext>
            </a:extLst>
          </p:cNvPr>
          <p:cNvSpPr/>
          <p:nvPr/>
        </p:nvSpPr>
        <p:spPr>
          <a:xfrm>
            <a:off x="6235816" y="4261607"/>
            <a:ext cx="1501628" cy="4635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966EA3B-14E1-40D1-8583-5D873F9C5B46}"/>
              </a:ext>
            </a:extLst>
          </p:cNvPr>
          <p:cNvSpPr txBox="1"/>
          <p:nvPr/>
        </p:nvSpPr>
        <p:spPr>
          <a:xfrm>
            <a:off x="5770226" y="4854879"/>
            <a:ext cx="2634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u="sng" dirty="0">
                <a:solidFill>
                  <a:srgbClr val="FF0000"/>
                </a:solidFill>
              </a:rPr>
              <a:t>augmented training data</a:t>
            </a:r>
            <a:endParaRPr lang="zh-CN" altLang="en-US" b="1" i="1" u="sng" dirty="0">
              <a:solidFill>
                <a:srgbClr val="FF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D8CC93F-39B1-4D71-AE19-6AEEE1C3B68D}"/>
              </a:ext>
            </a:extLst>
          </p:cNvPr>
          <p:cNvSpPr txBox="1"/>
          <p:nvPr/>
        </p:nvSpPr>
        <p:spPr>
          <a:xfrm>
            <a:off x="595618" y="1677535"/>
            <a:ext cx="4345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/>
              <a:t>How to seq2seq data?</a:t>
            </a:r>
            <a:endParaRPr lang="zh-CN" altLang="en-US" sz="2800" i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D68CB91-894A-428E-B872-B9678DFFF3DA}"/>
              </a:ext>
            </a:extLst>
          </p:cNvPr>
          <p:cNvSpPr txBox="1"/>
          <p:nvPr/>
        </p:nvSpPr>
        <p:spPr>
          <a:xfrm>
            <a:off x="1031846" y="3429000"/>
            <a:ext cx="417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_</a:t>
            </a:r>
            <a:r>
              <a:rPr lang="en-US" altLang="zh-CN" dirty="0"/>
              <a:t>:env@1; </a:t>
            </a:r>
            <a:r>
              <a:rPr lang="en-US" altLang="zh-CN" b="1" dirty="0">
                <a:solidFill>
                  <a:srgbClr val="FF0000"/>
                </a:solidFill>
              </a:rPr>
              <a:t>_</a:t>
            </a:r>
            <a:r>
              <a:rPr lang="en-US" altLang="zh-CN" dirty="0"/>
              <a:t>:frag@1; </a:t>
            </a:r>
            <a:r>
              <a:rPr lang="en-US" altLang="zh-CN" b="1" dirty="0">
                <a:solidFill>
                  <a:schemeClr val="accent5"/>
                </a:solidFill>
              </a:rPr>
              <a:t>_</a:t>
            </a:r>
            <a:r>
              <a:rPr lang="en-US" altLang="zh-CN" dirty="0"/>
              <a:t>:frag@2;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81A45E6-A850-4E51-BE11-E73CB39F00EB}"/>
                  </a:ext>
                </a:extLst>
              </p:cNvPr>
              <p:cNvSpPr txBox="1"/>
              <p:nvPr/>
            </p:nvSpPr>
            <p:spPr>
              <a:xfrm>
                <a:off x="2913774" y="5602229"/>
                <a:ext cx="74997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Pros: introduce compositionally inductive-bias; the quality of data is ‘good’.</a:t>
                </a:r>
              </a:p>
              <a:p>
                <a:r>
                  <a:rPr lang="en-US" altLang="zh-CN" dirty="0"/>
                  <a:t>Cons: high computational overhead. Time Complexity of GECA is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sSup>
                      <m:sSup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p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b="1" dirty="0">
                    <a:solidFill>
                      <a:srgbClr val="FF0000"/>
                    </a:solidFill>
                  </a:rPr>
                  <a:t>.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81A45E6-A850-4E51-BE11-E73CB39F0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774" y="5602229"/>
                <a:ext cx="7499758" cy="646331"/>
              </a:xfrm>
              <a:prstGeom prst="rect">
                <a:avLst/>
              </a:prstGeom>
              <a:blipFill>
                <a:blip r:embed="rId6"/>
                <a:stretch>
                  <a:fillRect l="-732" t="-4717" b="-15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A60E8A49-F2AA-410D-91B8-F740273C8852}"/>
              </a:ext>
            </a:extLst>
          </p:cNvPr>
          <p:cNvSpPr txBox="1"/>
          <p:nvPr/>
        </p:nvSpPr>
        <p:spPr>
          <a:xfrm>
            <a:off x="2564498" y="6362120"/>
            <a:ext cx="577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Good Enough Compositionally Data Augmentation (ACL’20)</a:t>
            </a:r>
            <a:endParaRPr lang="zh-CN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10EF245-5397-44E8-BB5A-7D5208E04A1F}"/>
                  </a:ext>
                </a:extLst>
              </p:cNvPr>
              <p:cNvSpPr txBox="1"/>
              <p:nvPr/>
            </p:nvSpPr>
            <p:spPr>
              <a:xfrm>
                <a:off x="6235816" y="4267479"/>
                <a:ext cx="46726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i="1" dirty="0"/>
                  <a:t>I dax.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b="1" i="1" dirty="0"/>
                  <a:t>Dajo.</a:t>
                </a:r>
                <a:endParaRPr lang="zh-CN" altLang="en-US" b="1" i="1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10EF245-5397-44E8-BB5A-7D5208E04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816" y="4267479"/>
                <a:ext cx="4672667" cy="369332"/>
              </a:xfrm>
              <a:prstGeom prst="rect">
                <a:avLst/>
              </a:prstGeom>
              <a:blipFill>
                <a:blip r:embed="rId9"/>
                <a:stretch>
                  <a:fillRect l="-1175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>
            <a:extLst>
              <a:ext uri="{FF2B5EF4-FFF2-40B4-BE49-F238E27FC236}">
                <a16:creationId xmlns:a16="http://schemas.microsoft.com/office/drawing/2014/main" id="{2572F124-939C-4DA4-85D1-C0BA7C85C57C}"/>
              </a:ext>
            </a:extLst>
          </p:cNvPr>
          <p:cNvSpPr txBox="1"/>
          <p:nvPr/>
        </p:nvSpPr>
        <p:spPr>
          <a:xfrm>
            <a:off x="595618" y="1677115"/>
            <a:ext cx="4345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/>
              <a:t>How to seq2seq data?</a:t>
            </a:r>
            <a:endParaRPr lang="zh-CN" alt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69745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1" grpId="0" animBg="1"/>
      <p:bldP spid="12" grpId="0"/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85BCC07-72DD-E209-6301-A2FFD5D92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B5AC-3E22-4501-8AF7-3CA1945CE529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4378115-78B0-088A-4620-B85002258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</a:rPr>
              <a:t>Content</a:t>
            </a:r>
            <a:endParaRPr kumimoji="1" lang="zh-CN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19540DB-0FF9-4728-A98D-0856ED00B2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09" y="172714"/>
            <a:ext cx="2814094" cy="70834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BB6DA9FE-141F-4716-8084-91D301152574}"/>
              </a:ext>
            </a:extLst>
          </p:cNvPr>
          <p:cNvSpPr txBox="1"/>
          <p:nvPr/>
        </p:nvSpPr>
        <p:spPr>
          <a:xfrm>
            <a:off x="939567" y="1602297"/>
            <a:ext cx="1072951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@0: A Brief Intro	</a:t>
            </a:r>
          </a:p>
          <a:p>
            <a:endParaRPr lang="en-US" altLang="zh-CN" sz="2000" dirty="0"/>
          </a:p>
          <a:p>
            <a:r>
              <a:rPr lang="en-US" altLang="zh-CN" sz="2000" b="1" dirty="0">
                <a:solidFill>
                  <a:srgbClr val="0070C0"/>
                </a:solidFill>
              </a:rPr>
              <a:t>@1: Concept of ‘Compositional Generalization’</a:t>
            </a:r>
          </a:p>
          <a:p>
            <a:r>
              <a:rPr lang="en-US" altLang="zh-CN" sz="2000" dirty="0"/>
              <a:t>	</a:t>
            </a:r>
            <a:r>
              <a:rPr lang="en-US" altLang="zh-CN" sz="2000" b="1" dirty="0">
                <a:solidFill>
                  <a:srgbClr val="0070C0"/>
                </a:solidFill>
              </a:rPr>
              <a:t>---1.1 from linguistic perspective</a:t>
            </a:r>
          </a:p>
          <a:p>
            <a:r>
              <a:rPr lang="en-US" altLang="zh-CN" sz="2000" dirty="0"/>
              <a:t>	---1.2 tasks &amp; datasets</a:t>
            </a:r>
          </a:p>
          <a:p>
            <a:r>
              <a:rPr lang="en-US" altLang="zh-CN" sz="2000" dirty="0"/>
              <a:t>	</a:t>
            </a:r>
          </a:p>
          <a:p>
            <a:r>
              <a:rPr lang="en-US" altLang="zh-CN" sz="2000" dirty="0"/>
              <a:t>@2: Research on Compositional Generalization in NLP</a:t>
            </a:r>
          </a:p>
          <a:p>
            <a:r>
              <a:rPr lang="en-US" altLang="zh-CN" sz="2000" dirty="0"/>
              <a:t>	---2.1 Specialized Architectures &amp; Pretrained Models </a:t>
            </a:r>
          </a:p>
          <a:p>
            <a:r>
              <a:rPr lang="en-US" altLang="zh-CN" sz="2000" dirty="0"/>
              <a:t>	---2.2 Optimization Algorithms</a:t>
            </a:r>
          </a:p>
          <a:p>
            <a:r>
              <a:rPr lang="en-US" altLang="zh-CN" sz="2000" dirty="0"/>
              <a:t>	---2.3 Data Augmentation Methods</a:t>
            </a:r>
          </a:p>
          <a:p>
            <a:endParaRPr lang="en-US" altLang="zh-CN" sz="2000" dirty="0"/>
          </a:p>
          <a:p>
            <a:r>
              <a:rPr lang="en-US" altLang="zh-CN" sz="2000" dirty="0"/>
              <a:t>@3: Conclusion</a:t>
            </a:r>
          </a:p>
        </p:txBody>
      </p:sp>
    </p:spTree>
    <p:extLst>
      <p:ext uri="{BB962C8B-B14F-4D97-AF65-F5344CB8AC3E}">
        <p14:creationId xmlns:p14="http://schemas.microsoft.com/office/powerpoint/2010/main" val="10489658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61AF2E-25D1-40E4-8BCA-1F108A205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Augmentation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B30D5D-65A4-4DFE-BAD0-09807F8B1A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GECA(ACL’20, Main Conf.)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A98908-2407-4F45-82F4-03F6A0BCC8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09" y="172714"/>
            <a:ext cx="2814094" cy="7083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AFEDDCA-0CBE-4088-9AEB-3CBC6436B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565" y="2600586"/>
            <a:ext cx="9227698" cy="191477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738D223-FCB0-4161-82E7-1962E0B6D2C4}"/>
              </a:ext>
            </a:extLst>
          </p:cNvPr>
          <p:cNvSpPr txBox="1"/>
          <p:nvPr/>
        </p:nvSpPr>
        <p:spPr>
          <a:xfrm>
            <a:off x="2766217" y="6151212"/>
            <a:ext cx="577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Good Enough Compositionally Data Augmentation (ACL’20)</a:t>
            </a:r>
            <a:endParaRPr lang="zh-CN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1867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61AF2E-25D1-40E4-8BCA-1F108A205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Augmentation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B30D5D-65A4-4DFE-BAD0-09807F8B1A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4158" y="1098740"/>
            <a:ext cx="7304617" cy="2930525"/>
          </a:xfrm>
        </p:spPr>
        <p:txBody>
          <a:bodyPr/>
          <a:lstStyle/>
          <a:p>
            <a:r>
              <a:rPr lang="en-US" altLang="zh-CN" dirty="0"/>
              <a:t>SeqMix(EMNLP’20, Main Conf. short paper)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A98908-2407-4F45-82F4-03F6A0BCC8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09" y="172714"/>
            <a:ext cx="2814094" cy="70834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2ECAAA1-8676-4C9C-B207-3E263622EE86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79512" y="1484784"/>
            <a:ext cx="8568952" cy="5362750"/>
          </a:xfrm>
          <a:prstGeom prst="rect">
            <a:avLst/>
          </a:prstGeom>
          <a:blipFill>
            <a:blip r:embed="rId3"/>
            <a:stretch>
              <a:fillRect l="-569" t="-683"/>
            </a:stretch>
          </a:blipFill>
          <a:ln w="28575">
            <a:solidFill>
              <a:schemeClr val="tx1"/>
            </a:solidFill>
          </a:ln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17B82DD-B1E4-448A-AA31-726014A40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2828925"/>
            <a:ext cx="2957512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7">
            <a:extLst>
              <a:ext uri="{FF2B5EF4-FFF2-40B4-BE49-F238E27FC236}">
                <a16:creationId xmlns:a16="http://schemas.microsoft.com/office/drawing/2014/main" id="{0FCB65C9-EE9D-4114-840B-0D2A82BAE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2420938"/>
            <a:ext cx="3132137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箭头: 右 7">
            <a:extLst>
              <a:ext uri="{FF2B5EF4-FFF2-40B4-BE49-F238E27FC236}">
                <a16:creationId xmlns:a16="http://schemas.microsoft.com/office/drawing/2014/main" id="{23AF9517-B238-4174-A917-96B2AE043B94}"/>
              </a:ext>
            </a:extLst>
          </p:cNvPr>
          <p:cNvSpPr/>
          <p:nvPr/>
        </p:nvSpPr>
        <p:spPr>
          <a:xfrm>
            <a:off x="3348038" y="3068638"/>
            <a:ext cx="1655762" cy="28892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9" name="文本框 9">
            <a:extLst>
              <a:ext uri="{FF2B5EF4-FFF2-40B4-BE49-F238E27FC236}">
                <a16:creationId xmlns:a16="http://schemas.microsoft.com/office/drawing/2014/main" id="{CF70796B-5314-4E5B-AB3E-4608F2B1B7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1525" y="3341688"/>
            <a:ext cx="17287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</a:rPr>
              <a:t>recombination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C7CF2C4-3159-4904-8178-3C051194C3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9128" y="5662142"/>
            <a:ext cx="2727350" cy="56843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DCB0111-CC44-4E20-BF8A-718AF05FABD6}"/>
              </a:ext>
            </a:extLst>
          </p:cNvPr>
          <p:cNvSpPr txBox="1"/>
          <p:nvPr/>
        </p:nvSpPr>
        <p:spPr>
          <a:xfrm>
            <a:off x="9244668" y="3578764"/>
            <a:ext cx="238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/>
              <a:t>Hard-version SeqMix</a:t>
            </a:r>
            <a:endParaRPr lang="zh-CN" altLang="en-US" b="1" i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3191CEF-E69D-4F16-AC41-BCC45287C1A1}"/>
              </a:ext>
            </a:extLst>
          </p:cNvPr>
          <p:cNvSpPr txBox="1"/>
          <p:nvPr/>
        </p:nvSpPr>
        <p:spPr>
          <a:xfrm>
            <a:off x="8847967" y="3868563"/>
            <a:ext cx="32640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u="sng" dirty="0"/>
              <a:t>Pros: </a:t>
            </a:r>
          </a:p>
          <a:p>
            <a:r>
              <a:rPr lang="en-US" altLang="zh-CN" dirty="0"/>
              <a:t>1:introducing strong compositional inductive-bias.</a:t>
            </a:r>
          </a:p>
          <a:p>
            <a:r>
              <a:rPr lang="en-US" altLang="zh-CN" dirty="0"/>
              <a:t>2:online-augment, fast</a:t>
            </a:r>
          </a:p>
          <a:p>
            <a:r>
              <a:rPr lang="en-US" altLang="zh-CN" b="1" i="1" u="sng" dirty="0"/>
              <a:t>Cons: </a:t>
            </a:r>
          </a:p>
          <a:p>
            <a:r>
              <a:rPr lang="en-US" altLang="zh-CN" dirty="0"/>
              <a:t>Most of augmented data is incorrect. These noisy seq2seq data will bring negative influence on model training.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53054F-4FF2-46B4-B8ED-1FC23A886016}"/>
              </a:ext>
            </a:extLst>
          </p:cNvPr>
          <p:cNvSpPr txBox="1"/>
          <p:nvPr/>
        </p:nvSpPr>
        <p:spPr>
          <a:xfrm>
            <a:off x="5994291" y="958668"/>
            <a:ext cx="6333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Sequence-Level Mixed Sample Data Augmentation(EMNLP’20)</a:t>
            </a:r>
            <a:endParaRPr lang="zh-CN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90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61AF2E-25D1-40E4-8BCA-1F108A205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Augmentation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A98908-2407-4F45-82F4-03F6A0BCC8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09" y="172714"/>
            <a:ext cx="2814094" cy="708348"/>
          </a:xfrm>
          <a:prstGeom prst="rect">
            <a:avLst/>
          </a:prstGeom>
        </p:spPr>
      </p:pic>
      <p:sp>
        <p:nvSpPr>
          <p:cNvPr id="7" name="文本占位符 2">
            <a:extLst>
              <a:ext uri="{FF2B5EF4-FFF2-40B4-BE49-F238E27FC236}">
                <a16:creationId xmlns:a16="http://schemas.microsoft.com/office/drawing/2014/main" id="{964C0220-32E8-4500-8E9A-D02A5044FD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5517" y="1245081"/>
            <a:ext cx="7304087" cy="2930525"/>
          </a:xfrm>
        </p:spPr>
        <p:txBody>
          <a:bodyPr/>
          <a:lstStyle/>
          <a:p>
            <a:r>
              <a:rPr lang="en-US" altLang="zh-CN" dirty="0"/>
              <a:t>SeqMix(EMNLP’20, Main Conf. short paper)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C59B57A-FA7B-483A-BA37-F750FE2DAF02}"/>
              </a:ext>
            </a:extLst>
          </p:cNvPr>
          <p:cNvSpPr txBox="1"/>
          <p:nvPr/>
        </p:nvSpPr>
        <p:spPr>
          <a:xfrm>
            <a:off x="469783" y="1845578"/>
            <a:ext cx="4286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/>
              <a:t>relax </a:t>
            </a:r>
            <a:r>
              <a:rPr lang="zh-CN" altLang="en-US" i="1" dirty="0"/>
              <a:t>：</a:t>
            </a:r>
            <a:r>
              <a:rPr lang="en-US" altLang="zh-CN" i="1" dirty="0"/>
              <a:t>Hard-version -&gt; Soft-version</a:t>
            </a:r>
            <a:endParaRPr lang="zh-CN" alt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826EAF0-D441-4F89-A2EA-480DFBD6DC72}"/>
                  </a:ext>
                </a:extLst>
              </p:cNvPr>
              <p:cNvSpPr txBox="1"/>
              <p:nvPr/>
            </p:nvSpPr>
            <p:spPr>
              <a:xfrm>
                <a:off x="469783" y="2341011"/>
                <a:ext cx="6627303" cy="958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i="1" dirty="0"/>
                  <a:t>Hard-version SeqMix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acc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</m:acc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⨀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)⨀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⨀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)⨀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1" i="1" dirty="0"/>
              </a:p>
              <a:p>
                <a:r>
                  <a:rPr lang="en-US" altLang="zh-CN" i="1" dirty="0"/>
                  <a:t>*: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i="1" dirty="0"/>
                  <a:t> </a:t>
                </a:r>
                <a:r>
                  <a:rPr lang="en-US" altLang="zh-CN" i="1" dirty="0"/>
                  <a:t>is element-wise product.</a:t>
                </a:r>
                <a:endParaRPr lang="zh-CN" altLang="en-US" i="1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826EAF0-D441-4F89-A2EA-480DFBD6D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83" y="2341011"/>
                <a:ext cx="6627303" cy="958980"/>
              </a:xfrm>
              <a:prstGeom prst="rect">
                <a:avLst/>
              </a:prstGeom>
              <a:blipFill>
                <a:blip r:embed="rId3"/>
                <a:stretch>
                  <a:fillRect l="-736" t="-3185" b="-95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54DD70DC-A005-466C-8BDE-790660812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275" y="2214910"/>
            <a:ext cx="5169206" cy="1464438"/>
          </a:xfrm>
          <a:prstGeom prst="rect">
            <a:avLst/>
          </a:prstGeom>
        </p:spPr>
      </p:pic>
      <p:sp>
        <p:nvSpPr>
          <p:cNvPr id="10" name="箭头: 下 9">
            <a:extLst>
              <a:ext uri="{FF2B5EF4-FFF2-40B4-BE49-F238E27FC236}">
                <a16:creationId xmlns:a16="http://schemas.microsoft.com/office/drawing/2014/main" id="{8C14140F-1EF5-465B-A338-328849AE549F}"/>
              </a:ext>
            </a:extLst>
          </p:cNvPr>
          <p:cNvSpPr/>
          <p:nvPr/>
        </p:nvSpPr>
        <p:spPr>
          <a:xfrm>
            <a:off x="4379053" y="3576990"/>
            <a:ext cx="444617" cy="9622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846AE16-C1F1-4000-BF39-D410C260D802}"/>
              </a:ext>
            </a:extLst>
          </p:cNvPr>
          <p:cNvSpPr txBox="1"/>
          <p:nvPr/>
        </p:nvSpPr>
        <p:spPr>
          <a:xfrm>
            <a:off x="4843258" y="3826675"/>
            <a:ext cx="1551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>
                <a:solidFill>
                  <a:srgbClr val="FF0000"/>
                </a:solidFill>
              </a:rPr>
              <a:t>RELAX</a:t>
            </a:r>
            <a:endParaRPr lang="zh-CN" altLang="en-US" sz="2000" b="1" i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DEAAF61-CC85-4A56-99B7-F9224465B45B}"/>
                  </a:ext>
                </a:extLst>
              </p:cNvPr>
              <p:cNvSpPr txBox="1"/>
              <p:nvPr/>
            </p:nvSpPr>
            <p:spPr>
              <a:xfrm>
                <a:off x="469782" y="4788913"/>
                <a:ext cx="7063532" cy="15129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i="1" dirty="0"/>
                  <a:t>Soft-version SeqMix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acc>
                            <m:accPr>
                              <m:chr m:val="̂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acc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],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acc>
                            <m:accPr>
                              <m:chr m:val="̂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</m:acc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⨀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)⨀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],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⨀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)⨀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])</m:t>
                      </m:r>
                    </m:oMath>
                  </m:oMathPara>
                </a14:m>
                <a:endParaRPr lang="en-US" altLang="zh-CN" b="1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𝝀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</m:d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𝝀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</m:d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1" i="1" dirty="0"/>
              </a:p>
              <a:p>
                <a:endParaRPr lang="en-US" altLang="zh-CN" b="1" i="1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DEAAF61-CC85-4A56-99B7-F9224465B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82" y="4788913"/>
                <a:ext cx="7063532" cy="1512978"/>
              </a:xfrm>
              <a:prstGeom prst="rect">
                <a:avLst/>
              </a:prstGeom>
              <a:blipFill>
                <a:blip r:embed="rId5"/>
                <a:stretch>
                  <a:fillRect l="-690" t="-2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51258463-A3AA-4B8B-8E74-2FA86BE388E7}"/>
              </a:ext>
            </a:extLst>
          </p:cNvPr>
          <p:cNvSpPr txBox="1"/>
          <p:nvPr/>
        </p:nvSpPr>
        <p:spPr>
          <a:xfrm>
            <a:off x="2929182" y="6301891"/>
            <a:ext cx="6333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Sequence-Level Mixed Sample Data Augmentation(EMNLP’20)</a:t>
            </a:r>
            <a:endParaRPr lang="zh-CN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694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61AF2E-25D1-40E4-8BCA-1F108A205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Augmentation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A98908-2407-4F45-82F4-03F6A0BCC8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09" y="172714"/>
            <a:ext cx="2814094" cy="708348"/>
          </a:xfrm>
          <a:prstGeom prst="rect">
            <a:avLst/>
          </a:prstGeom>
        </p:spPr>
      </p:pic>
      <p:sp>
        <p:nvSpPr>
          <p:cNvPr id="7" name="文本占位符 2">
            <a:extLst>
              <a:ext uri="{FF2B5EF4-FFF2-40B4-BE49-F238E27FC236}">
                <a16:creationId xmlns:a16="http://schemas.microsoft.com/office/drawing/2014/main" id="{964C0220-32E8-4500-8E9A-D02A5044FD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5517" y="1245081"/>
            <a:ext cx="7304087" cy="2930525"/>
          </a:xfrm>
        </p:spPr>
        <p:txBody>
          <a:bodyPr/>
          <a:lstStyle/>
          <a:p>
            <a:r>
              <a:rPr lang="en-US" altLang="zh-CN" dirty="0"/>
              <a:t>SeqMix(EMNLP’20, Main Conf. short paper)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04E362D-8B73-499B-BEB7-A07BACD04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38" y="2053191"/>
            <a:ext cx="9506631" cy="329462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209AE50-855E-46D2-8BC5-2E294D8607AA}"/>
              </a:ext>
            </a:extLst>
          </p:cNvPr>
          <p:cNvSpPr txBox="1"/>
          <p:nvPr/>
        </p:nvSpPr>
        <p:spPr>
          <a:xfrm>
            <a:off x="2847048" y="6177454"/>
            <a:ext cx="6333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Sequence-Level Mixed Sample Data Augmentation(EMNLP’20)</a:t>
            </a:r>
            <a:endParaRPr lang="zh-CN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0471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85BCC07-72DD-E209-6301-A2FFD5D92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B5AC-3E22-4501-8AF7-3CA1945CE529}" type="slidenum">
              <a:rPr lang="zh-CN" altLang="en-US" smtClean="0"/>
              <a:pPr/>
              <a:t>54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4378115-78B0-088A-4620-B85002258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</a:rPr>
              <a:t>Content</a:t>
            </a:r>
            <a:endParaRPr kumimoji="1" lang="zh-CN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19540DB-0FF9-4728-A98D-0856ED00B2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09" y="172714"/>
            <a:ext cx="2814094" cy="70834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BB6DA9FE-141F-4716-8084-91D301152574}"/>
              </a:ext>
            </a:extLst>
          </p:cNvPr>
          <p:cNvSpPr txBox="1"/>
          <p:nvPr/>
        </p:nvSpPr>
        <p:spPr>
          <a:xfrm>
            <a:off x="939567" y="1602297"/>
            <a:ext cx="1072951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@0: A Brief Intro	</a:t>
            </a:r>
          </a:p>
          <a:p>
            <a:endParaRPr lang="en-US" altLang="zh-CN" sz="2000" dirty="0"/>
          </a:p>
          <a:p>
            <a:r>
              <a:rPr lang="en-US" altLang="zh-CN" sz="2000" dirty="0"/>
              <a:t>@1: Concept of ‘Compositional Generalization’</a:t>
            </a:r>
          </a:p>
          <a:p>
            <a:r>
              <a:rPr lang="en-US" altLang="zh-CN" sz="2000" dirty="0"/>
              <a:t>	---1.1 from linguistic perspective</a:t>
            </a:r>
          </a:p>
          <a:p>
            <a:r>
              <a:rPr lang="en-US" altLang="zh-CN" sz="2000" dirty="0"/>
              <a:t>	---1.2 tasks &amp; datasets</a:t>
            </a:r>
          </a:p>
          <a:p>
            <a:r>
              <a:rPr lang="en-US" altLang="zh-CN" sz="2000" b="1" dirty="0"/>
              <a:t>	</a:t>
            </a:r>
          </a:p>
          <a:p>
            <a:r>
              <a:rPr lang="en-US" altLang="zh-CN" sz="2000" dirty="0"/>
              <a:t>@2: Research on Compositional Generalization in NLP</a:t>
            </a:r>
          </a:p>
          <a:p>
            <a:r>
              <a:rPr lang="en-US" altLang="zh-CN" sz="2000" dirty="0"/>
              <a:t>	---2.1 Specialized Architectures &amp; Pretrained Models</a:t>
            </a:r>
          </a:p>
          <a:p>
            <a:r>
              <a:rPr lang="en-US" altLang="zh-CN" sz="2000" dirty="0"/>
              <a:t>	---2.2 Optimization Algorithms</a:t>
            </a:r>
          </a:p>
          <a:p>
            <a:r>
              <a:rPr lang="en-US" altLang="zh-CN" sz="2000" dirty="0"/>
              <a:t>	---2.3 Data Augmentation Methods</a:t>
            </a:r>
          </a:p>
          <a:p>
            <a:endParaRPr lang="en-US" altLang="zh-CN" sz="2000" dirty="0"/>
          </a:p>
          <a:p>
            <a:r>
              <a:rPr lang="en-US" altLang="zh-CN" sz="2000" b="1" dirty="0">
                <a:solidFill>
                  <a:schemeClr val="accent5"/>
                </a:solidFill>
              </a:rPr>
              <a:t>@3: Conclusion</a:t>
            </a:r>
          </a:p>
        </p:txBody>
      </p:sp>
    </p:spTree>
    <p:extLst>
      <p:ext uri="{BB962C8B-B14F-4D97-AF65-F5344CB8AC3E}">
        <p14:creationId xmlns:p14="http://schemas.microsoft.com/office/powerpoint/2010/main" val="5767843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61AF2E-25D1-40E4-8BCA-1F108A205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A98908-2407-4F45-82F4-03F6A0BCC8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09" y="172714"/>
            <a:ext cx="2814094" cy="708348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A7738AC1-6695-43FF-9A5A-66396934346D}"/>
              </a:ext>
            </a:extLst>
          </p:cNvPr>
          <p:cNvSpPr/>
          <p:nvPr/>
        </p:nvSpPr>
        <p:spPr>
          <a:xfrm>
            <a:off x="411268" y="1493652"/>
            <a:ext cx="3162442" cy="6490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improve the capacity of compositional generalization </a:t>
            </a:r>
            <a:endParaRPr lang="zh-CN" altLang="en-US" dirty="0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56D5EA0E-E1C2-47E6-87E5-EDDDA3A455ED}"/>
              </a:ext>
            </a:extLst>
          </p:cNvPr>
          <p:cNvSpPr/>
          <p:nvPr/>
        </p:nvSpPr>
        <p:spPr>
          <a:xfrm>
            <a:off x="4009937" y="1721692"/>
            <a:ext cx="796954" cy="192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377F63C-CDB5-4D67-90E0-0A1A8E707DC8}"/>
              </a:ext>
            </a:extLst>
          </p:cNvPr>
          <p:cNvSpPr/>
          <p:nvPr/>
        </p:nvSpPr>
        <p:spPr>
          <a:xfrm>
            <a:off x="5243118" y="1453244"/>
            <a:ext cx="2692866" cy="7298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introducing compositional inductive-bias for models</a:t>
            </a:r>
            <a:endParaRPr lang="zh-CN" altLang="en-US" dirty="0"/>
          </a:p>
        </p:txBody>
      </p:sp>
      <p:sp>
        <p:nvSpPr>
          <p:cNvPr id="9" name="箭头: 下 8">
            <a:extLst>
              <a:ext uri="{FF2B5EF4-FFF2-40B4-BE49-F238E27FC236}">
                <a16:creationId xmlns:a16="http://schemas.microsoft.com/office/drawing/2014/main" id="{83CF1762-95F5-4D14-8EA9-24E9A51E1B0C}"/>
              </a:ext>
            </a:extLst>
          </p:cNvPr>
          <p:cNvSpPr/>
          <p:nvPr/>
        </p:nvSpPr>
        <p:spPr>
          <a:xfrm>
            <a:off x="6405692" y="2357574"/>
            <a:ext cx="307596" cy="5452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34B31AE-0BB8-4180-8F75-3C1026F9DF4E}"/>
              </a:ext>
            </a:extLst>
          </p:cNvPr>
          <p:cNvSpPr/>
          <p:nvPr/>
        </p:nvSpPr>
        <p:spPr>
          <a:xfrm>
            <a:off x="332063" y="3317841"/>
            <a:ext cx="2608976" cy="6878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Design Specific Archs</a:t>
            </a:r>
            <a:endParaRPr lang="zh-CN" altLang="en-US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60AF6B3-B516-4872-B6B7-84D5EF9CD544}"/>
              </a:ext>
            </a:extLst>
          </p:cNvPr>
          <p:cNvSpPr/>
          <p:nvPr/>
        </p:nvSpPr>
        <p:spPr>
          <a:xfrm>
            <a:off x="3333226" y="3317840"/>
            <a:ext cx="2608976" cy="6878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Make good use of Pretrained Models</a:t>
            </a:r>
            <a:endParaRPr lang="zh-CN" altLang="en-US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F3DE5DF9-8F94-4034-9C85-0067DCDFE5E3}"/>
              </a:ext>
            </a:extLst>
          </p:cNvPr>
          <p:cNvSpPr/>
          <p:nvPr/>
        </p:nvSpPr>
        <p:spPr>
          <a:xfrm>
            <a:off x="6368276" y="3317839"/>
            <a:ext cx="2608976" cy="6878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Optimization Algos</a:t>
            </a:r>
            <a:endParaRPr lang="zh-CN" altLang="en-US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E3A7213A-F9AF-4519-A1FB-660D80DC8486}"/>
              </a:ext>
            </a:extLst>
          </p:cNvPr>
          <p:cNvSpPr/>
          <p:nvPr/>
        </p:nvSpPr>
        <p:spPr>
          <a:xfrm>
            <a:off x="9366227" y="3317838"/>
            <a:ext cx="2608976" cy="6878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 Augmentation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870BD6C-F0CA-4604-A96F-30B8C78FB089}"/>
              </a:ext>
            </a:extLst>
          </p:cNvPr>
          <p:cNvSpPr txBox="1"/>
          <p:nvPr/>
        </p:nvSpPr>
        <p:spPr>
          <a:xfrm>
            <a:off x="332063" y="4353886"/>
            <a:ext cx="2608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Disentangle:</a:t>
            </a:r>
          </a:p>
          <a:p>
            <a:r>
              <a:rPr lang="en-US" altLang="zh-CN" i="1" dirty="0"/>
              <a:t>Semantic &amp; Syntactic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C7CBE91-59C7-4246-9BD5-929BED6C66B1}"/>
              </a:ext>
            </a:extLst>
          </p:cNvPr>
          <p:cNvSpPr txBox="1"/>
          <p:nvPr/>
        </p:nvSpPr>
        <p:spPr>
          <a:xfrm>
            <a:off x="2941039" y="4180226"/>
            <a:ext cx="34618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Pretrained Models:</a:t>
            </a:r>
          </a:p>
          <a:p>
            <a:r>
              <a:rPr lang="en-US" altLang="zh-CN" b="1" dirty="0"/>
              <a:t>Ads: </a:t>
            </a:r>
            <a:r>
              <a:rPr lang="en-US" altLang="zh-CN" dirty="0"/>
              <a:t>handling natural language variations.</a:t>
            </a:r>
          </a:p>
          <a:p>
            <a:r>
              <a:rPr lang="en-US" altLang="zh-CN" b="1" dirty="0"/>
              <a:t>Disads:</a:t>
            </a:r>
            <a:r>
              <a:rPr lang="en-US" altLang="zh-CN" dirty="0"/>
              <a:t> poor in compositionally generalizing.</a:t>
            </a:r>
          </a:p>
          <a:p>
            <a:r>
              <a:rPr lang="en-US" altLang="zh-CN" b="1" dirty="0"/>
              <a:t>Open Problem: </a:t>
            </a:r>
            <a:r>
              <a:rPr lang="en-US" altLang="zh-CN" dirty="0"/>
              <a:t>How to better introduce comp-inductive-bias for pretrained models?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047A932-BA64-44C9-A21B-709774AAB5C1}"/>
              </a:ext>
            </a:extLst>
          </p:cNvPr>
          <p:cNvSpPr txBox="1"/>
          <p:nvPr/>
        </p:nvSpPr>
        <p:spPr>
          <a:xfrm>
            <a:off x="6113810" y="4210185"/>
            <a:ext cx="2901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Meta-Learning:</a:t>
            </a:r>
          </a:p>
          <a:p>
            <a:r>
              <a:rPr lang="en-US" altLang="zh-CN" i="1" dirty="0"/>
              <a:t>the construction of virtual tasks</a:t>
            </a:r>
            <a:endParaRPr lang="zh-CN" altLang="en-US" i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40925DA-1682-43BA-B741-77DAD2F5A41B}"/>
              </a:ext>
            </a:extLst>
          </p:cNvPr>
          <p:cNvSpPr txBox="1"/>
          <p:nvPr/>
        </p:nvSpPr>
        <p:spPr>
          <a:xfrm>
            <a:off x="8977252" y="4210184"/>
            <a:ext cx="35276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Model-Agnostic</a:t>
            </a:r>
          </a:p>
          <a:p>
            <a:r>
              <a:rPr lang="en-US" altLang="zh-CN" dirty="0"/>
              <a:t>@1: Various Data Recombination</a:t>
            </a:r>
          </a:p>
          <a:p>
            <a:r>
              <a:rPr lang="en-US" altLang="zh-CN" dirty="0"/>
              <a:t>@2: Less Noisy Augmented Data</a:t>
            </a:r>
          </a:p>
          <a:p>
            <a:r>
              <a:rPr lang="en-US" altLang="zh-CN" dirty="0"/>
              <a:t>(Seq2Seq data)</a:t>
            </a:r>
          </a:p>
          <a:p>
            <a:r>
              <a:rPr lang="en-US" altLang="zh-CN" dirty="0"/>
              <a:t>@3: Time Complexity</a:t>
            </a:r>
          </a:p>
          <a:p>
            <a:r>
              <a:rPr lang="en-US" altLang="zh-CN" dirty="0"/>
              <a:t>@4: Directed Augment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781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61AF2E-25D1-40E4-8BCA-1F108A205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 &amp; Road-Map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B30D5D-65A4-4DFE-BAD0-09807F8B1A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6482" y="1019562"/>
            <a:ext cx="10939035" cy="5527224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b="0" i="1" dirty="0"/>
              <a:t>Datasets</a:t>
            </a:r>
          </a:p>
          <a:p>
            <a:pPr lvl="1"/>
            <a:r>
              <a:rPr lang="en-US" altLang="zh-CN" sz="1800" i="1" dirty="0">
                <a:solidFill>
                  <a:srgbClr val="000000"/>
                </a:solidFill>
                <a:effectLst/>
                <a:latin typeface="NimbusRomNo9L-Medi"/>
              </a:rPr>
              <a:t>Brenden Lake, Marco Baroni, </a:t>
            </a:r>
            <a:r>
              <a:rPr lang="en-US" altLang="zh-CN" sz="1800" b="1" i="1" dirty="0">
                <a:solidFill>
                  <a:srgbClr val="000000"/>
                </a:solidFill>
                <a:effectLst/>
                <a:latin typeface="NimbusRomNo9L-Medi"/>
              </a:rPr>
              <a:t>Generalization without Systematicity: On the Compositional Skills of Sequence-to-Sequence Recurrent Networks</a:t>
            </a:r>
            <a:r>
              <a:rPr lang="en-US" altLang="zh-CN" sz="1800" i="1" dirty="0">
                <a:solidFill>
                  <a:srgbClr val="000000"/>
                </a:solidFill>
                <a:effectLst/>
                <a:latin typeface="NimbusRomNo9L-Medi"/>
              </a:rPr>
              <a:t>, ICML’18</a:t>
            </a:r>
          </a:p>
          <a:p>
            <a:pPr lvl="1"/>
            <a:r>
              <a:rPr lang="en-US" altLang="zh-CN" i="1" dirty="0" err="1">
                <a:solidFill>
                  <a:srgbClr val="000000"/>
                </a:solidFill>
                <a:latin typeface="NimbusRomNo9L-Medi"/>
              </a:rPr>
              <a:t>Najoung</a:t>
            </a:r>
            <a:r>
              <a:rPr lang="en-US" altLang="zh-CN" i="1" dirty="0">
                <a:solidFill>
                  <a:srgbClr val="000000"/>
                </a:solidFill>
                <a:latin typeface="NimbusRomNo9L-Medi"/>
              </a:rPr>
              <a:t> Kim, Tal </a:t>
            </a:r>
            <a:r>
              <a:rPr lang="en-US" altLang="zh-CN" i="1" dirty="0" err="1">
                <a:solidFill>
                  <a:srgbClr val="000000"/>
                </a:solidFill>
                <a:latin typeface="NimbusRomNo9L-Medi"/>
              </a:rPr>
              <a:t>Linzen</a:t>
            </a:r>
            <a:r>
              <a:rPr lang="en-US" altLang="zh-CN" i="1" dirty="0">
                <a:solidFill>
                  <a:srgbClr val="000000"/>
                </a:solidFill>
                <a:latin typeface="NimbusRomNo9L-Medi"/>
              </a:rPr>
              <a:t>, </a:t>
            </a:r>
            <a:r>
              <a:rPr lang="en-US" altLang="zh-CN" sz="1800" b="1" i="1" dirty="0">
                <a:solidFill>
                  <a:srgbClr val="000000"/>
                </a:solidFill>
                <a:effectLst/>
                <a:latin typeface="NimbusRomNo9L-Medi"/>
              </a:rPr>
              <a:t>COGS: A Compositional Generalization Challenge Based on Semantic Interpretation</a:t>
            </a:r>
            <a:r>
              <a:rPr lang="en-US" altLang="zh-CN" sz="1800" i="1" dirty="0">
                <a:solidFill>
                  <a:srgbClr val="000000"/>
                </a:solidFill>
                <a:effectLst/>
                <a:latin typeface="NimbusRomNo9L-Medi"/>
              </a:rPr>
              <a:t>, EMNLP’20</a:t>
            </a:r>
          </a:p>
          <a:p>
            <a:pPr lvl="1"/>
            <a:r>
              <a:rPr lang="en-US" altLang="zh-CN" sz="1800" i="1" dirty="0">
                <a:solidFill>
                  <a:srgbClr val="000000"/>
                </a:solidFill>
                <a:effectLst/>
                <a:latin typeface="NimbusRomNo9L-Medi"/>
              </a:rPr>
              <a:t> </a:t>
            </a:r>
            <a:r>
              <a:rPr lang="en-US" altLang="zh-CN" sz="1800" i="1" dirty="0" err="1">
                <a:solidFill>
                  <a:srgbClr val="000000"/>
                </a:solidFill>
                <a:effectLst/>
                <a:latin typeface="NimbusRomNo9L-Medi"/>
              </a:rPr>
              <a:t>Ya</a:t>
            </a:r>
            <a:r>
              <a:rPr lang="en-US" altLang="zh-CN" i="1" dirty="0" err="1">
                <a:solidFill>
                  <a:srgbClr val="000000"/>
                </a:solidFill>
                <a:latin typeface="NimbusRomNo9L-Medi"/>
              </a:rPr>
              <a:t>fu</a:t>
            </a:r>
            <a:r>
              <a:rPr lang="en-US" altLang="zh-CN" i="1" dirty="0">
                <a:solidFill>
                  <a:srgbClr val="000000"/>
                </a:solidFill>
                <a:latin typeface="NimbusRomNo9L-Medi"/>
              </a:rPr>
              <a:t> Li, </a:t>
            </a:r>
            <a:r>
              <a:rPr lang="en-US" altLang="zh-CN" i="1" dirty="0" err="1">
                <a:solidFill>
                  <a:srgbClr val="000000"/>
                </a:solidFill>
                <a:latin typeface="NimbusRomNo9L-Medi"/>
              </a:rPr>
              <a:t>Yongjing</a:t>
            </a:r>
            <a:r>
              <a:rPr lang="en-US" altLang="zh-CN" i="1" dirty="0">
                <a:solidFill>
                  <a:srgbClr val="000000"/>
                </a:solidFill>
                <a:latin typeface="NimbusRomNo9L-Medi"/>
              </a:rPr>
              <a:t> Yin, Yulong Chen, Yue Zhang, </a:t>
            </a:r>
            <a:r>
              <a:rPr lang="en-US" altLang="zh-CN" b="1" i="1" dirty="0">
                <a:latin typeface="NimbusRomNo9L-Medi"/>
              </a:rPr>
              <a:t>On Compositional Generalization of Neural Machine Translation</a:t>
            </a:r>
            <a:r>
              <a:rPr lang="en-US" altLang="zh-CN" i="1" dirty="0">
                <a:latin typeface="NimbusRomNo9L-Medi"/>
              </a:rPr>
              <a:t>, ACL’21</a:t>
            </a:r>
          </a:p>
          <a:p>
            <a:r>
              <a:rPr lang="en-US" altLang="zh-CN" b="0" i="1" dirty="0"/>
              <a:t>Specialized Archs</a:t>
            </a:r>
          </a:p>
          <a:p>
            <a:pPr lvl="1"/>
            <a:r>
              <a:rPr lang="en-US" altLang="zh-CN" sz="1800" i="1" dirty="0" err="1">
                <a:solidFill>
                  <a:srgbClr val="000000"/>
                </a:solidFill>
                <a:effectLst/>
                <a:latin typeface="NimbusRomNo9L-Medi"/>
              </a:rPr>
              <a:t>Yuanpeng</a:t>
            </a:r>
            <a:r>
              <a:rPr lang="en-US" altLang="zh-CN" sz="1800" i="1" dirty="0">
                <a:solidFill>
                  <a:srgbClr val="000000"/>
                </a:solidFill>
                <a:effectLst/>
                <a:latin typeface="NimbusRomNo9L-Medi"/>
              </a:rPr>
              <a:t> Li, Liang Zhao, </a:t>
            </a:r>
            <a:r>
              <a:rPr lang="en-US" altLang="zh-CN" sz="1800" i="1" dirty="0" err="1">
                <a:solidFill>
                  <a:srgbClr val="000000"/>
                </a:solidFill>
                <a:effectLst/>
                <a:latin typeface="NimbusRomNo9L-Medi"/>
              </a:rPr>
              <a:t>Jianyu</a:t>
            </a:r>
            <a:r>
              <a:rPr lang="en-US" altLang="zh-CN" sz="1800" i="1" dirty="0">
                <a:solidFill>
                  <a:srgbClr val="000000"/>
                </a:solidFill>
                <a:effectLst/>
                <a:latin typeface="NimbusRomNo9L-Medi"/>
              </a:rPr>
              <a:t> Wang, Joel </a:t>
            </a:r>
            <a:r>
              <a:rPr lang="en-US" altLang="zh-CN" sz="1800" i="1" dirty="0" err="1">
                <a:solidFill>
                  <a:srgbClr val="000000"/>
                </a:solidFill>
                <a:effectLst/>
                <a:latin typeface="NimbusRomNo9L-Medi"/>
              </a:rPr>
              <a:t>Hestness</a:t>
            </a:r>
            <a:r>
              <a:rPr lang="en-US" altLang="zh-CN" sz="1800" i="1" dirty="0">
                <a:solidFill>
                  <a:srgbClr val="000000"/>
                </a:solidFill>
                <a:effectLst/>
                <a:latin typeface="NimbusRomNo9L-Medi"/>
              </a:rPr>
              <a:t>, </a:t>
            </a:r>
            <a:r>
              <a:rPr lang="en-US" altLang="zh-CN" sz="1800" b="1" i="1" dirty="0">
                <a:solidFill>
                  <a:srgbClr val="000000"/>
                </a:solidFill>
                <a:effectLst/>
                <a:latin typeface="NimbusRomNo9L-Medi"/>
              </a:rPr>
              <a:t>Compositional Generalization for Primitive Substitutions</a:t>
            </a:r>
            <a:r>
              <a:rPr lang="en-US" altLang="zh-CN" sz="1800" i="1" dirty="0">
                <a:solidFill>
                  <a:srgbClr val="000000"/>
                </a:solidFill>
                <a:effectLst/>
                <a:latin typeface="NimbusRomNo9L-Medi"/>
              </a:rPr>
              <a:t>, EMNLP’19</a:t>
            </a:r>
          </a:p>
          <a:p>
            <a:pPr lvl="1"/>
            <a:r>
              <a:rPr lang="en-US" altLang="zh-CN" sz="1800" i="1" dirty="0">
                <a:solidFill>
                  <a:srgbClr val="000000"/>
                </a:solidFill>
                <a:effectLst/>
                <a:latin typeface="NimbusRomNo9L-Medi"/>
              </a:rPr>
              <a:t>Jacob </a:t>
            </a:r>
            <a:r>
              <a:rPr lang="en-US" altLang="zh-CN" sz="1800" i="1" dirty="0" err="1">
                <a:solidFill>
                  <a:srgbClr val="000000"/>
                </a:solidFill>
                <a:effectLst/>
                <a:latin typeface="NimbusRomNo9L-Medi"/>
              </a:rPr>
              <a:t>Russin</a:t>
            </a:r>
            <a:r>
              <a:rPr lang="en-US" altLang="zh-CN" sz="1800" i="1" dirty="0">
                <a:solidFill>
                  <a:srgbClr val="000000"/>
                </a:solidFill>
                <a:effectLst/>
                <a:latin typeface="NimbusRomNo9L-Medi"/>
              </a:rPr>
              <a:t>, Jason Jo, Randall C. O’Reilly, </a:t>
            </a:r>
            <a:r>
              <a:rPr lang="en-US" altLang="zh-CN" sz="1800" i="1" dirty="0" err="1">
                <a:solidFill>
                  <a:srgbClr val="000000"/>
                </a:solidFill>
                <a:effectLst/>
                <a:latin typeface="NimbusRomNo9L-Medi"/>
              </a:rPr>
              <a:t>Yoshua</a:t>
            </a:r>
            <a:r>
              <a:rPr lang="en-US" altLang="zh-CN" sz="1800" i="1" dirty="0">
                <a:solidFill>
                  <a:srgbClr val="000000"/>
                </a:solidFill>
                <a:effectLst/>
                <a:latin typeface="NimbusRomNo9L-Medi"/>
              </a:rPr>
              <a:t> </a:t>
            </a:r>
            <a:r>
              <a:rPr lang="en-US" altLang="zh-CN" sz="1800" i="1" dirty="0" err="1">
                <a:solidFill>
                  <a:srgbClr val="000000"/>
                </a:solidFill>
                <a:effectLst/>
                <a:latin typeface="NimbusRomNo9L-Medi"/>
              </a:rPr>
              <a:t>Bengio</a:t>
            </a:r>
            <a:r>
              <a:rPr lang="en-US" altLang="zh-CN" sz="1800" i="1" dirty="0">
                <a:solidFill>
                  <a:srgbClr val="000000"/>
                </a:solidFill>
                <a:effectLst/>
                <a:latin typeface="NimbusRomNo9L-Medi"/>
              </a:rPr>
              <a:t>, </a:t>
            </a:r>
            <a:r>
              <a:rPr lang="en-US" altLang="zh-CN" sz="1800" b="1" i="1" dirty="0">
                <a:solidFill>
                  <a:srgbClr val="000000"/>
                </a:solidFill>
                <a:effectLst/>
                <a:latin typeface="NimbusRomNo9L-Medi"/>
              </a:rPr>
              <a:t>Compositional generalization by factorizing alignment and translation</a:t>
            </a:r>
            <a:r>
              <a:rPr lang="en-US" altLang="zh-CN" sz="1800" i="1" dirty="0">
                <a:solidFill>
                  <a:srgbClr val="000000"/>
                </a:solidFill>
                <a:effectLst/>
                <a:latin typeface="NimbusRomNo9L-Medi"/>
              </a:rPr>
              <a:t>, ACL’20</a:t>
            </a:r>
          </a:p>
          <a:p>
            <a:pPr lvl="1"/>
            <a:r>
              <a:rPr lang="en-US" altLang="zh-CN" sz="1800" i="1" dirty="0" err="1">
                <a:solidFill>
                  <a:srgbClr val="000000"/>
                </a:solidFill>
                <a:effectLst/>
                <a:latin typeface="NimbusRomNo9L-Medi"/>
              </a:rPr>
              <a:t>Ekin</a:t>
            </a:r>
            <a:r>
              <a:rPr lang="en-US" altLang="zh-CN" sz="1800" i="1" dirty="0">
                <a:solidFill>
                  <a:srgbClr val="000000"/>
                </a:solidFill>
                <a:effectLst/>
                <a:latin typeface="NimbusRomNo9L-Medi"/>
              </a:rPr>
              <a:t> </a:t>
            </a:r>
            <a:r>
              <a:rPr lang="en-US" altLang="zh-CN" sz="1800" i="1" dirty="0" err="1">
                <a:solidFill>
                  <a:srgbClr val="000000"/>
                </a:solidFill>
                <a:effectLst/>
                <a:latin typeface="NimbusRomNo9L-Medi"/>
              </a:rPr>
              <a:t>Akyürek</a:t>
            </a:r>
            <a:r>
              <a:rPr lang="en-US" altLang="zh-CN" i="1" dirty="0">
                <a:solidFill>
                  <a:srgbClr val="000000"/>
                </a:solidFill>
                <a:latin typeface="NimbusRomNo9L-Medi"/>
              </a:rPr>
              <a:t>, </a:t>
            </a:r>
            <a:r>
              <a:rPr lang="en-US" altLang="zh-CN" sz="1800" i="1" dirty="0">
                <a:solidFill>
                  <a:srgbClr val="000000"/>
                </a:solidFill>
                <a:effectLst/>
                <a:latin typeface="NimbusRomNo9L-Medi"/>
              </a:rPr>
              <a:t>Jacob Andreas, </a:t>
            </a:r>
            <a:r>
              <a:rPr lang="en-US" altLang="zh-CN" sz="1800" b="1" i="1" dirty="0">
                <a:solidFill>
                  <a:srgbClr val="000000"/>
                </a:solidFill>
                <a:effectLst/>
                <a:latin typeface="NimbusRomNo9L-Medi"/>
              </a:rPr>
              <a:t>Lexicon Learning for Few-Shot Neural Sequence Modeling</a:t>
            </a:r>
            <a:r>
              <a:rPr lang="en-US" altLang="zh-CN" sz="1800" i="1" dirty="0">
                <a:solidFill>
                  <a:srgbClr val="000000"/>
                </a:solidFill>
                <a:effectLst/>
                <a:latin typeface="NimbusRomNo9L-Medi"/>
              </a:rPr>
              <a:t>, ACL’21</a:t>
            </a:r>
          </a:p>
          <a:p>
            <a:pPr lvl="1"/>
            <a:r>
              <a:rPr lang="it-IT" altLang="zh-CN" sz="1800" i="1" dirty="0">
                <a:solidFill>
                  <a:srgbClr val="000000"/>
                </a:solidFill>
                <a:effectLst/>
                <a:latin typeface="NimbusRomNo9L-Medi"/>
              </a:rPr>
              <a:t>Hao Zheng,</a:t>
            </a:r>
            <a:r>
              <a:rPr lang="it-IT" altLang="zh-CN" sz="1800" i="1" dirty="0">
                <a:solidFill>
                  <a:srgbClr val="000000"/>
                </a:solidFill>
                <a:effectLst/>
                <a:latin typeface="NimbusRomNo9L-Regu"/>
              </a:rPr>
              <a:t> </a:t>
            </a:r>
            <a:r>
              <a:rPr lang="it-IT" altLang="zh-CN" sz="1800" i="1" dirty="0">
                <a:solidFill>
                  <a:srgbClr val="000000"/>
                </a:solidFill>
                <a:effectLst/>
                <a:latin typeface="NimbusRomNo9L-Medi"/>
              </a:rPr>
              <a:t>Mirella Lapata, </a:t>
            </a:r>
            <a:r>
              <a:rPr lang="en-US" altLang="zh-CN" sz="1800" b="1" i="1" dirty="0">
                <a:solidFill>
                  <a:srgbClr val="000000"/>
                </a:solidFill>
                <a:effectLst/>
                <a:latin typeface="NimbusRomNo9L-Medi"/>
              </a:rPr>
              <a:t>Disentangled Sequence to Sequence Learning for Compositional Generalization </a:t>
            </a:r>
            <a:r>
              <a:rPr lang="en-US" altLang="zh-CN" sz="1800" i="1" dirty="0">
                <a:solidFill>
                  <a:srgbClr val="000000"/>
                </a:solidFill>
                <a:effectLst/>
                <a:latin typeface="NimbusRomNo9L-Medi"/>
              </a:rPr>
              <a:t>, ACL’22</a:t>
            </a:r>
            <a:endParaRPr lang="en-US" altLang="zh-CN" i="1" dirty="0"/>
          </a:p>
          <a:p>
            <a:r>
              <a:rPr lang="en-US" altLang="zh-CN" b="0" i="1" dirty="0"/>
              <a:t>Pretrained Models</a:t>
            </a:r>
          </a:p>
          <a:p>
            <a:pPr lvl="1"/>
            <a:r>
              <a:rPr lang="en-US" altLang="zh-CN" sz="1800" i="1" dirty="0">
                <a:solidFill>
                  <a:srgbClr val="000000"/>
                </a:solidFill>
                <a:effectLst/>
                <a:latin typeface="SFBX1200"/>
              </a:rPr>
              <a:t>Daniel </a:t>
            </a:r>
            <a:r>
              <a:rPr lang="en-US" altLang="zh-CN" sz="1800" i="1" dirty="0" err="1">
                <a:solidFill>
                  <a:srgbClr val="000000"/>
                </a:solidFill>
                <a:effectLst/>
                <a:latin typeface="SFBX1200"/>
              </a:rPr>
              <a:t>Furrer</a:t>
            </a:r>
            <a:r>
              <a:rPr lang="en-US" altLang="zh-CN" i="1" dirty="0">
                <a:solidFill>
                  <a:srgbClr val="000080"/>
                </a:solidFill>
                <a:latin typeface="CMSY8"/>
              </a:rPr>
              <a:t>,</a:t>
            </a:r>
            <a:r>
              <a:rPr lang="en-US" altLang="zh-CN" sz="1800" i="1" dirty="0">
                <a:solidFill>
                  <a:srgbClr val="000080"/>
                </a:solidFill>
                <a:effectLst/>
                <a:latin typeface="CMSY8"/>
              </a:rPr>
              <a:t> </a:t>
            </a:r>
            <a:r>
              <a:rPr lang="en-US" altLang="zh-CN" sz="1800" i="1" dirty="0">
                <a:solidFill>
                  <a:srgbClr val="000000"/>
                </a:solidFill>
                <a:effectLst/>
                <a:latin typeface="SFBX1200"/>
              </a:rPr>
              <a:t>Marc van Zee</a:t>
            </a:r>
            <a:r>
              <a:rPr lang="en-US" altLang="zh-CN" i="1" dirty="0">
                <a:solidFill>
                  <a:srgbClr val="000080"/>
                </a:solidFill>
                <a:latin typeface="CMSY8"/>
              </a:rPr>
              <a:t>, </a:t>
            </a:r>
            <a:r>
              <a:rPr lang="en-US" altLang="zh-CN" sz="1800" i="1" dirty="0">
                <a:solidFill>
                  <a:srgbClr val="000000"/>
                </a:solidFill>
                <a:effectLst/>
                <a:latin typeface="SFBX1200"/>
              </a:rPr>
              <a:t>Nathan Scales, Nathanael </a:t>
            </a:r>
            <a:r>
              <a:rPr lang="en-US" altLang="zh-CN" sz="1800" i="1" dirty="0" err="1">
                <a:solidFill>
                  <a:srgbClr val="000000"/>
                </a:solidFill>
                <a:effectLst/>
                <a:latin typeface="SFBX1200"/>
              </a:rPr>
              <a:t>Schärli</a:t>
            </a:r>
            <a:r>
              <a:rPr lang="en-US" altLang="zh-CN" sz="1800" i="1" dirty="0">
                <a:solidFill>
                  <a:srgbClr val="000000"/>
                </a:solidFill>
                <a:effectLst/>
                <a:latin typeface="SFBX1440"/>
              </a:rPr>
              <a:t>, </a:t>
            </a:r>
            <a:r>
              <a:rPr lang="en-US" altLang="zh-CN" sz="1800" b="1" i="1" dirty="0">
                <a:solidFill>
                  <a:srgbClr val="000000"/>
                </a:solidFill>
                <a:effectLst/>
                <a:latin typeface="SFBX1440"/>
              </a:rPr>
              <a:t>Compositional Generalization in Semantic Parsing: Pre-training vs. Specialized Architectures</a:t>
            </a:r>
            <a:r>
              <a:rPr lang="en-US" altLang="zh-CN" sz="1800" i="1" dirty="0">
                <a:solidFill>
                  <a:srgbClr val="000000"/>
                </a:solidFill>
                <a:effectLst/>
                <a:latin typeface="SFBX1440"/>
              </a:rPr>
              <a:t>, Arxiv’20</a:t>
            </a:r>
          </a:p>
          <a:p>
            <a:pPr lvl="1"/>
            <a:r>
              <a:rPr lang="en-US" altLang="zh-CN" sz="1800" i="1" dirty="0">
                <a:solidFill>
                  <a:srgbClr val="000000"/>
                </a:solidFill>
                <a:effectLst/>
                <a:latin typeface="NimbusRomNo9L-Medi"/>
              </a:rPr>
              <a:t>Peter Shaw, Ming-Wei Chang, </a:t>
            </a:r>
            <a:r>
              <a:rPr lang="en-US" altLang="zh-CN" sz="1800" i="1" dirty="0" err="1">
                <a:solidFill>
                  <a:srgbClr val="000000"/>
                </a:solidFill>
                <a:effectLst/>
                <a:latin typeface="NimbusRomNo9L-Medi"/>
              </a:rPr>
              <a:t>Panupong</a:t>
            </a:r>
            <a:r>
              <a:rPr lang="en-US" altLang="zh-CN" sz="1800" i="1" dirty="0">
                <a:solidFill>
                  <a:srgbClr val="000000"/>
                </a:solidFill>
                <a:effectLst/>
                <a:latin typeface="NimbusRomNo9L-Medi"/>
              </a:rPr>
              <a:t> </a:t>
            </a:r>
            <a:r>
              <a:rPr lang="en-US" altLang="zh-CN" sz="1800" i="1" dirty="0" err="1">
                <a:solidFill>
                  <a:srgbClr val="000000"/>
                </a:solidFill>
                <a:effectLst/>
                <a:latin typeface="NimbusRomNo9L-Medi"/>
              </a:rPr>
              <a:t>Pasupat</a:t>
            </a:r>
            <a:r>
              <a:rPr lang="en-US" altLang="zh-CN" i="1" dirty="0">
                <a:solidFill>
                  <a:srgbClr val="000000"/>
                </a:solidFill>
                <a:latin typeface="NimbusRomNo9L-Medi"/>
              </a:rPr>
              <a:t>, </a:t>
            </a:r>
            <a:r>
              <a:rPr lang="en-US" altLang="zh-CN" sz="1800" i="1" dirty="0">
                <a:solidFill>
                  <a:srgbClr val="000000"/>
                </a:solidFill>
                <a:effectLst/>
                <a:latin typeface="NimbusRomNo9L-Medi"/>
              </a:rPr>
              <a:t>Kristina Toutanova, </a:t>
            </a:r>
            <a:r>
              <a:rPr lang="en-US" altLang="zh-CN" sz="1800" b="1" i="1" dirty="0">
                <a:solidFill>
                  <a:srgbClr val="000000"/>
                </a:solidFill>
                <a:effectLst/>
                <a:latin typeface="NimbusRomNo9L-Medi"/>
              </a:rPr>
              <a:t>Compositional Generalization and Natural Language Variation: Can a Semantic Parsing Approach Handle Both</a:t>
            </a:r>
            <a:r>
              <a:rPr lang="en-US" altLang="zh-CN" sz="1800" i="1" dirty="0">
                <a:solidFill>
                  <a:srgbClr val="000000"/>
                </a:solidFill>
                <a:effectLst/>
                <a:latin typeface="NimbusRomNo9L-Medi"/>
              </a:rPr>
              <a:t>?, ACL’21</a:t>
            </a:r>
            <a:endParaRPr lang="en-US" altLang="zh-CN" i="1" dirty="0"/>
          </a:p>
          <a:p>
            <a:r>
              <a:rPr lang="en-US" altLang="zh-CN" b="0" i="1" dirty="0"/>
              <a:t>Algos</a:t>
            </a:r>
          </a:p>
          <a:p>
            <a:pPr lvl="1"/>
            <a:r>
              <a:rPr lang="it-IT" altLang="zh-CN" sz="1800" i="1" dirty="0">
                <a:solidFill>
                  <a:srgbClr val="231F20"/>
                </a:solidFill>
                <a:effectLst/>
                <a:latin typeface="NimbusRomNo9L-Medi"/>
              </a:rPr>
              <a:t>Da Li, Yongxin Yang, Yi-Zhe Song,</a:t>
            </a:r>
            <a:r>
              <a:rPr lang="en-US" altLang="zh-CN" sz="1800" i="1" dirty="0">
                <a:solidFill>
                  <a:srgbClr val="231F20"/>
                </a:solidFill>
                <a:effectLst/>
                <a:latin typeface="NimbusRomNo9L-Medi"/>
              </a:rPr>
              <a:t> Timothy M. </a:t>
            </a:r>
            <a:r>
              <a:rPr lang="en-US" altLang="zh-CN" sz="1800" i="1" dirty="0" err="1">
                <a:solidFill>
                  <a:srgbClr val="231F20"/>
                </a:solidFill>
                <a:effectLst/>
                <a:latin typeface="NimbusRomNo9L-Medi"/>
              </a:rPr>
              <a:t>Hospedales</a:t>
            </a:r>
            <a:r>
              <a:rPr lang="en-US" altLang="zh-CN" i="1" dirty="0">
                <a:solidFill>
                  <a:srgbClr val="231F20"/>
                </a:solidFill>
                <a:latin typeface="NimbusRomNo9L-Medi"/>
              </a:rPr>
              <a:t>, </a:t>
            </a:r>
            <a:r>
              <a:rPr lang="en-US" altLang="zh-CN" sz="1800" b="1" i="1" dirty="0">
                <a:solidFill>
                  <a:srgbClr val="231F20"/>
                </a:solidFill>
                <a:effectLst/>
                <a:latin typeface="NimbusRomNo9L-Medi"/>
              </a:rPr>
              <a:t>Learning to Generalize: Meta-Learning for Domain Generalization</a:t>
            </a:r>
            <a:r>
              <a:rPr lang="en-US" altLang="zh-CN" sz="1800" i="1" dirty="0">
                <a:solidFill>
                  <a:srgbClr val="231F20"/>
                </a:solidFill>
                <a:effectLst/>
                <a:latin typeface="NimbusRomNo9L-Medi"/>
              </a:rPr>
              <a:t>, AAAI’18</a:t>
            </a:r>
          </a:p>
          <a:p>
            <a:pPr lvl="1"/>
            <a:r>
              <a:rPr lang="en-US" altLang="zh-CN" i="1" dirty="0"/>
              <a:t>Henry Conklin, </a:t>
            </a:r>
            <a:r>
              <a:rPr lang="en-US" altLang="zh-CN" i="1" dirty="0" err="1"/>
              <a:t>Bailin</a:t>
            </a:r>
            <a:r>
              <a:rPr lang="en-US" altLang="zh-CN" i="1" dirty="0"/>
              <a:t> wang, Kenny Smith, Ivan </a:t>
            </a:r>
            <a:r>
              <a:rPr lang="en-US" altLang="zh-CN" i="1" dirty="0" err="1"/>
              <a:t>Titov</a:t>
            </a:r>
            <a:r>
              <a:rPr lang="en-US" altLang="zh-CN" i="1" dirty="0"/>
              <a:t>, </a:t>
            </a:r>
            <a:r>
              <a:rPr lang="en-US" altLang="zh-CN" sz="1800" b="1" i="1" dirty="0">
                <a:solidFill>
                  <a:srgbClr val="000000"/>
                </a:solidFill>
                <a:effectLst/>
                <a:latin typeface="NimbusRomNo9L-Medi"/>
              </a:rPr>
              <a:t>Meta-Learning to Compositionally Generalize</a:t>
            </a:r>
            <a:r>
              <a:rPr lang="en-US" altLang="zh-CN" sz="1800" i="1" dirty="0">
                <a:solidFill>
                  <a:srgbClr val="000000"/>
                </a:solidFill>
                <a:effectLst/>
                <a:latin typeface="NimbusRomNo9L-Medi"/>
              </a:rPr>
              <a:t>, ACL’21</a:t>
            </a:r>
            <a:endParaRPr lang="en-US" altLang="zh-CN" i="1" dirty="0"/>
          </a:p>
          <a:p>
            <a:r>
              <a:rPr lang="en-US" altLang="zh-CN" b="0" i="1" dirty="0"/>
              <a:t>Data Augmentations</a:t>
            </a:r>
          </a:p>
          <a:p>
            <a:pPr lvl="1"/>
            <a:r>
              <a:rPr lang="en-US" altLang="zh-CN" i="1" dirty="0"/>
              <a:t>Jacob Andreas, </a:t>
            </a:r>
            <a:r>
              <a:rPr lang="en-US" altLang="zh-CN" sz="1800" b="1" i="1" dirty="0">
                <a:solidFill>
                  <a:srgbClr val="000000"/>
                </a:solidFill>
                <a:effectLst/>
                <a:latin typeface="NimbusRomNo9L-Medi"/>
              </a:rPr>
              <a:t>Good-Enough Compositional Data Augmentation</a:t>
            </a:r>
            <a:r>
              <a:rPr lang="en-US" altLang="zh-CN" sz="1800" i="1" dirty="0">
                <a:solidFill>
                  <a:srgbClr val="000000"/>
                </a:solidFill>
                <a:effectLst/>
                <a:latin typeface="NimbusRomNo9L-Medi"/>
              </a:rPr>
              <a:t>, ACL’20</a:t>
            </a:r>
          </a:p>
          <a:p>
            <a:pPr lvl="1"/>
            <a:r>
              <a:rPr lang="en-US" altLang="zh-CN" sz="1800" i="1" dirty="0">
                <a:solidFill>
                  <a:srgbClr val="000000"/>
                </a:solidFill>
                <a:effectLst/>
                <a:latin typeface="NimbusRomNo9L-Medi"/>
              </a:rPr>
              <a:t>Demi Guo</a:t>
            </a:r>
            <a:r>
              <a:rPr lang="en-US" altLang="zh-CN" i="1" dirty="0">
                <a:solidFill>
                  <a:srgbClr val="000000"/>
                </a:solidFill>
                <a:latin typeface="NimbusRomNo9L-Medi"/>
              </a:rPr>
              <a:t>, </a:t>
            </a:r>
            <a:r>
              <a:rPr lang="en-US" altLang="zh-CN" sz="1800" i="1" dirty="0">
                <a:solidFill>
                  <a:srgbClr val="000000"/>
                </a:solidFill>
                <a:effectLst/>
                <a:latin typeface="NimbusRomNo9L-Medi"/>
              </a:rPr>
              <a:t>Yoon Kim</a:t>
            </a:r>
            <a:r>
              <a:rPr lang="en-US" altLang="zh-CN" i="1" dirty="0">
                <a:solidFill>
                  <a:srgbClr val="000000"/>
                </a:solidFill>
                <a:latin typeface="NimbusRomNo9L-Medi"/>
              </a:rPr>
              <a:t>, </a:t>
            </a:r>
            <a:r>
              <a:rPr lang="en-US" altLang="zh-CN" sz="1800" i="1" dirty="0">
                <a:solidFill>
                  <a:srgbClr val="000000"/>
                </a:solidFill>
                <a:effectLst/>
                <a:latin typeface="NimbusRomNo9L-Medi"/>
              </a:rPr>
              <a:t>Alexander M. Rush, </a:t>
            </a:r>
            <a:r>
              <a:rPr lang="en-US" altLang="zh-CN" sz="1800" b="1" i="1" dirty="0">
                <a:solidFill>
                  <a:srgbClr val="000000"/>
                </a:solidFill>
                <a:effectLst/>
                <a:latin typeface="NimbusRomNo9L-Medi"/>
              </a:rPr>
              <a:t>Sequence-Level Mixed Sample Data Augmentation</a:t>
            </a:r>
            <a:r>
              <a:rPr lang="en-US" altLang="zh-CN" sz="1800" i="1" dirty="0">
                <a:solidFill>
                  <a:srgbClr val="000000"/>
                </a:solidFill>
                <a:effectLst/>
                <a:latin typeface="NimbusRomNo9L-Medi"/>
              </a:rPr>
              <a:t>, EMNLP’20</a:t>
            </a:r>
            <a:endParaRPr lang="en-US" altLang="zh-CN" i="1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A98908-2407-4F45-82F4-03F6A0BCC8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09" y="172714"/>
            <a:ext cx="2814094" cy="70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509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61AF2E-25D1-40E4-8BCA-1F108A205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 &amp; Road-Map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B30D5D-65A4-4DFE-BAD0-09807F8B1A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267" y="1387694"/>
            <a:ext cx="11928936" cy="2930525"/>
          </a:xfrm>
        </p:spPr>
        <p:txBody>
          <a:bodyPr/>
          <a:lstStyle/>
          <a:p>
            <a:r>
              <a:rPr lang="en-US" altLang="zh-CN" dirty="0"/>
              <a:t>For more paper(related to Compgen):</a:t>
            </a:r>
          </a:p>
          <a:p>
            <a:pPr marL="0" indent="0">
              <a:buNone/>
            </a:pPr>
            <a:r>
              <a:rPr lang="en-US" altLang="zh-CN" sz="2000" b="0" dirty="0">
                <a:hlinkClick r:id="rId2"/>
              </a:rPr>
              <a:t>https://github.com/Joeyleerio/Weekly-Meeting/blob/master/papers(week9)/paper_list.md</a:t>
            </a:r>
            <a:endParaRPr lang="en-US" altLang="zh-CN" dirty="0"/>
          </a:p>
          <a:p>
            <a:r>
              <a:rPr lang="en-US" altLang="zh-CN" dirty="0"/>
              <a:t>For Road-Map:</a:t>
            </a:r>
          </a:p>
          <a:p>
            <a:pPr marL="0" indent="0">
              <a:buNone/>
            </a:pPr>
            <a:r>
              <a:rPr lang="en-US" altLang="zh-CN" b="0" dirty="0">
                <a:hlinkClick r:id="rId3" action="ppaction://hlinkfile"/>
              </a:rPr>
              <a:t>https://github.com/FranxYao/Compositional-Generalization-in-Natural-Language-Processing</a:t>
            </a:r>
            <a:endParaRPr lang="en-US" altLang="zh-CN" b="0" dirty="0"/>
          </a:p>
          <a:p>
            <a:pPr marL="0" indent="0">
              <a:buNone/>
            </a:pPr>
            <a:r>
              <a:rPr lang="en-US" altLang="zh-CN" dirty="0"/>
              <a:t>	</a:t>
            </a:r>
            <a:endParaRPr lang="en-US" altLang="zh-CN" sz="1600" b="0" dirty="0"/>
          </a:p>
          <a:p>
            <a:pPr marL="0" indent="0">
              <a:buNone/>
            </a:pPr>
            <a:endParaRPr lang="zh-CN" altLang="en-US" sz="1600" b="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A98908-2407-4F45-82F4-03F6A0BCC8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09" y="172714"/>
            <a:ext cx="2814094" cy="70834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B8FE280-76A9-4C15-AF28-AA0057CDC909}"/>
              </a:ext>
            </a:extLst>
          </p:cNvPr>
          <p:cNvSpPr/>
          <p:nvPr/>
        </p:nvSpPr>
        <p:spPr>
          <a:xfrm>
            <a:off x="1250365" y="3747511"/>
            <a:ext cx="90704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</a:t>
            </a:r>
            <a:r>
              <a:rPr lang="en-US" altLang="zh-CN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KS FOR YOUR LISTENING!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299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61AF2E-25D1-40E4-8BCA-1F108A205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Compositionality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B30D5D-65A4-4DFE-BAD0-09807F8B1A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8440" y="1354138"/>
            <a:ext cx="10829978" cy="5192647"/>
          </a:xfrm>
        </p:spPr>
        <p:txBody>
          <a:bodyPr>
            <a:normAutofit fontScale="92500"/>
          </a:bodyPr>
          <a:lstStyle/>
          <a:p>
            <a:r>
              <a:rPr lang="en-US" altLang="zh-CN" b="0" i="0" dirty="0">
                <a:solidFill>
                  <a:srgbClr val="202122"/>
                </a:solidFill>
                <a:effectLst/>
                <a:latin typeface="+mn-lt"/>
              </a:rPr>
              <a:t>In </a:t>
            </a:r>
            <a:r>
              <a:rPr lang="en-US" altLang="zh-CN" b="0" i="0" u="none" strike="noStrike" dirty="0">
                <a:solidFill>
                  <a:srgbClr val="0645AD"/>
                </a:solidFill>
                <a:effectLst/>
                <a:latin typeface="+mn-lt"/>
                <a:hlinkClick r:id="rId2" tooltip="Semantics"/>
              </a:rPr>
              <a:t>semantics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+mn-lt"/>
              </a:rPr>
              <a:t>, </a:t>
            </a:r>
            <a:r>
              <a:rPr lang="en-US" altLang="zh-CN" b="0" i="0" u="none" strike="noStrike" dirty="0">
                <a:solidFill>
                  <a:srgbClr val="0645AD"/>
                </a:solidFill>
                <a:effectLst/>
                <a:latin typeface="+mn-lt"/>
                <a:hlinkClick r:id="rId3" tooltip="Mathematical logic"/>
              </a:rPr>
              <a:t>mathematical logic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+mn-lt"/>
              </a:rPr>
              <a:t> and related disciplines, the </a:t>
            </a:r>
            <a:r>
              <a:rPr lang="en-US" altLang="zh-CN" b="1" i="1" dirty="0">
                <a:solidFill>
                  <a:srgbClr val="202122"/>
                </a:solidFill>
                <a:effectLst/>
                <a:latin typeface="+mn-lt"/>
              </a:rPr>
              <a:t>principle of compositionality</a:t>
            </a:r>
            <a:r>
              <a:rPr lang="en-US" altLang="zh-CN" b="0" i="1" dirty="0">
                <a:solidFill>
                  <a:srgbClr val="202122"/>
                </a:solidFill>
                <a:effectLst/>
                <a:latin typeface="+mn-lt"/>
              </a:rPr>
              <a:t> 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+mn-lt"/>
              </a:rPr>
              <a:t>is the principle that the meaning of a complex expression is determined by the meanings of its constituent expressions and the rules used to combine them. This principle is also called </a:t>
            </a:r>
            <a:r>
              <a:rPr lang="en-US" altLang="zh-CN" b="1" i="1" dirty="0">
                <a:solidFill>
                  <a:srgbClr val="202122"/>
                </a:solidFill>
                <a:effectLst/>
                <a:latin typeface="+mn-lt"/>
              </a:rPr>
              <a:t>Frege‘s principle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+mn-lt"/>
              </a:rPr>
              <a:t>, because </a:t>
            </a:r>
            <a:r>
              <a:rPr lang="en-US" altLang="zh-CN" b="0" i="0" u="none" strike="noStrike" dirty="0">
                <a:solidFill>
                  <a:srgbClr val="0645AD"/>
                </a:solidFill>
                <a:effectLst/>
                <a:latin typeface="+mn-lt"/>
                <a:hlinkClick r:id="rId4" tooltip="Gottlob Frege"/>
              </a:rPr>
              <a:t>Gottlob Frege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+mn-lt"/>
              </a:rPr>
              <a:t> is widely credited for the first modern formulation of it.—</a:t>
            </a:r>
            <a:r>
              <a:rPr lang="en-US" altLang="zh-CN" b="0" dirty="0">
                <a:solidFill>
                  <a:srgbClr val="202122"/>
                </a:solidFill>
                <a:latin typeface="+mn-lt"/>
              </a:rPr>
              <a:t>(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wikipedia : principle of compositionality</a:t>
            </a:r>
            <a:r>
              <a:rPr lang="en-US" altLang="zh-CN" b="0" dirty="0">
                <a:solidFill>
                  <a:srgbClr val="202122"/>
                </a:solidFill>
                <a:latin typeface="+mn-lt"/>
              </a:rPr>
              <a:t>)</a:t>
            </a:r>
            <a:endParaRPr lang="en-US" altLang="zh-CN" b="0" i="0" dirty="0">
              <a:solidFill>
                <a:srgbClr val="202122"/>
              </a:solidFill>
              <a:effectLst/>
              <a:latin typeface="+mn-lt"/>
            </a:endParaRPr>
          </a:p>
          <a:p>
            <a:pPr marL="0" indent="0">
              <a:buNone/>
            </a:pPr>
            <a:endParaRPr lang="en-US" altLang="zh-CN" b="0" i="0" dirty="0">
              <a:solidFill>
                <a:srgbClr val="202122"/>
              </a:solidFill>
              <a:effectLst/>
              <a:latin typeface="+mn-lt"/>
            </a:endParaRPr>
          </a:p>
          <a:p>
            <a:pPr marL="0" indent="0">
              <a:buNone/>
            </a:pPr>
            <a:endParaRPr lang="en-US" altLang="zh-CN" b="0" i="0" dirty="0">
              <a:solidFill>
                <a:srgbClr val="202122"/>
              </a:solidFill>
              <a:effectLst/>
              <a:latin typeface="+mn-lt"/>
            </a:endParaRPr>
          </a:p>
          <a:p>
            <a:r>
              <a:rPr lang="en-US" altLang="zh-CN" b="0" dirty="0">
                <a:solidFill>
                  <a:srgbClr val="202122"/>
                </a:solidFill>
                <a:latin typeface="+mn-lt"/>
              </a:rPr>
              <a:t>Human Language and thought are characterized by </a:t>
            </a:r>
            <a:r>
              <a:rPr lang="en-US" altLang="zh-CN" i="1" dirty="0">
                <a:solidFill>
                  <a:srgbClr val="202122"/>
                </a:solidFill>
                <a:latin typeface="+mn-lt"/>
              </a:rPr>
              <a:t>systematic compositionality</a:t>
            </a:r>
            <a:r>
              <a:rPr lang="en-US" altLang="zh-CN" b="0" dirty="0">
                <a:solidFill>
                  <a:srgbClr val="202122"/>
                </a:solidFill>
                <a:latin typeface="+mn-lt"/>
              </a:rPr>
              <a:t>, the algebraic capacity to understand and produce a potentially infinite number of novel combinations from known components.</a:t>
            </a:r>
          </a:p>
          <a:p>
            <a:pPr marL="0" indent="0">
              <a:buNone/>
            </a:pPr>
            <a:endParaRPr lang="en-US" altLang="zh-CN" b="0" dirty="0">
              <a:solidFill>
                <a:srgbClr val="202122"/>
              </a:solidFill>
              <a:latin typeface="+mn-lt"/>
            </a:endParaRPr>
          </a:p>
          <a:p>
            <a:pPr marL="0" indent="0">
              <a:buNone/>
            </a:pPr>
            <a:endParaRPr lang="en-US" altLang="zh-CN" b="0" dirty="0">
              <a:solidFill>
                <a:srgbClr val="202122"/>
              </a:solidFill>
              <a:latin typeface="+mn-lt"/>
            </a:endParaRPr>
          </a:p>
          <a:p>
            <a:r>
              <a:rPr lang="en-US" altLang="zh-CN" b="0" i="0" dirty="0">
                <a:solidFill>
                  <a:srgbClr val="202122"/>
                </a:solidFill>
                <a:effectLst/>
                <a:latin typeface="+mn-lt"/>
              </a:rPr>
              <a:t>Three key-components of </a:t>
            </a:r>
            <a:r>
              <a:rPr lang="en-US" altLang="zh-CN" i="1" dirty="0">
                <a:solidFill>
                  <a:srgbClr val="202122"/>
                </a:solidFill>
                <a:effectLst/>
                <a:latin typeface="+mn-lt"/>
              </a:rPr>
              <a:t>compositional ability 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+mn-lt"/>
              </a:rPr>
              <a:t>: </a:t>
            </a:r>
            <a:r>
              <a:rPr lang="en-US" altLang="zh-CN" i="0" dirty="0">
                <a:solidFill>
                  <a:srgbClr val="202122"/>
                </a:solidFill>
                <a:effectLst/>
                <a:latin typeface="+mn-lt"/>
              </a:rPr>
              <a:t>systematicity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+mn-lt"/>
              </a:rPr>
              <a:t>, </a:t>
            </a:r>
            <a:r>
              <a:rPr lang="en-US" altLang="zh-CN" i="0" dirty="0">
                <a:solidFill>
                  <a:srgbClr val="202122"/>
                </a:solidFill>
                <a:effectLst/>
                <a:latin typeface="+mn-lt"/>
              </a:rPr>
              <a:t>productivity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+mn-lt"/>
              </a:rPr>
              <a:t> and </a:t>
            </a:r>
            <a:r>
              <a:rPr lang="en-US" altLang="zh-CN" i="0" dirty="0">
                <a:solidFill>
                  <a:srgbClr val="202122"/>
                </a:solidFill>
                <a:effectLst/>
                <a:latin typeface="+mn-lt"/>
              </a:rPr>
              <a:t>primitive application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+mn-lt"/>
              </a:rPr>
              <a:t>.</a:t>
            </a:r>
          </a:p>
          <a:p>
            <a:pPr lvl="1"/>
            <a:r>
              <a:rPr lang="en-US" altLang="zh-CN" b="1" i="0" dirty="0">
                <a:solidFill>
                  <a:srgbClr val="202122"/>
                </a:solidFill>
                <a:effectLst/>
                <a:latin typeface="+mn-lt"/>
              </a:rPr>
              <a:t>Systematicity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+mn-lt"/>
              </a:rPr>
              <a:t> allows for the use of known parts in novel combinations.</a:t>
            </a:r>
          </a:p>
          <a:p>
            <a:pPr lvl="1"/>
            <a:r>
              <a:rPr lang="en-US" altLang="zh-CN" b="1" dirty="0">
                <a:solidFill>
                  <a:srgbClr val="202122"/>
                </a:solidFill>
                <a:latin typeface="+mn-lt"/>
              </a:rPr>
              <a:t>Productivity</a:t>
            </a:r>
            <a:r>
              <a:rPr lang="en-US" altLang="zh-CN" dirty="0">
                <a:solidFill>
                  <a:srgbClr val="202122"/>
                </a:solidFill>
                <a:latin typeface="+mn-lt"/>
              </a:rPr>
              <a:t> enables generalization to longer sequences than those seen before.</a:t>
            </a:r>
          </a:p>
          <a:p>
            <a:pPr lvl="1"/>
            <a:r>
              <a:rPr lang="en-US" altLang="zh-CN" b="1" i="0" dirty="0">
                <a:solidFill>
                  <a:srgbClr val="202122"/>
                </a:solidFill>
                <a:effectLst/>
                <a:latin typeface="+mn-lt"/>
              </a:rPr>
              <a:t>Primitive</a:t>
            </a:r>
            <a:r>
              <a:rPr lang="en-US" altLang="zh-CN" b="1" dirty="0">
                <a:solidFill>
                  <a:srgbClr val="202122"/>
                </a:solidFill>
                <a:effectLst/>
                <a:latin typeface="+mn-lt"/>
              </a:rPr>
              <a:t> application 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+mn-lt"/>
              </a:rPr>
              <a:t>allows for a word only seen in isolation before to be applied compositionally now.</a:t>
            </a:r>
          </a:p>
          <a:p>
            <a:pPr marL="0" indent="0">
              <a:buNone/>
            </a:pPr>
            <a:r>
              <a:rPr lang="en-US" altLang="zh-CN" b="0" i="0" dirty="0">
                <a:solidFill>
                  <a:srgbClr val="202122"/>
                </a:solidFill>
                <a:effectLst/>
                <a:latin typeface="+mn-lt"/>
              </a:rPr>
              <a:t>	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37B38F-8F57-4F2E-9FAD-9431D30AB8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09" y="172714"/>
            <a:ext cx="2814094" cy="7083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F00E6EF-0F73-4918-BB1E-4B78C54061C1}"/>
                  </a:ext>
                </a:extLst>
              </p:cNvPr>
              <p:cNvSpPr txBox="1"/>
              <p:nvPr/>
            </p:nvSpPr>
            <p:spPr>
              <a:xfrm>
                <a:off x="2730721" y="2608976"/>
                <a:ext cx="6266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i="1" dirty="0"/>
                  <a:t>Shakespeare is a poet.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b="1" i="1" dirty="0"/>
                  <a:t>A is B. 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+ </a:t>
                </a:r>
                <a:r>
                  <a:rPr lang="en-US" altLang="zh-CN" b="1" i="1" dirty="0"/>
                  <a:t>A:Shakespeare ; B:a poet</a:t>
                </a:r>
                <a:endParaRPr lang="zh-CN" altLang="en-US" b="1" i="1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F00E6EF-0F73-4918-BB1E-4B78C5406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721" y="2608976"/>
                <a:ext cx="6266576" cy="369332"/>
              </a:xfrm>
              <a:prstGeom prst="rect">
                <a:avLst/>
              </a:prstGeom>
              <a:blipFill>
                <a:blip r:embed="rId6"/>
                <a:stretch>
                  <a:fillRect l="-875"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: 圆角 6">
            <a:extLst>
              <a:ext uri="{FF2B5EF4-FFF2-40B4-BE49-F238E27FC236}">
                <a16:creationId xmlns:a16="http://schemas.microsoft.com/office/drawing/2014/main" id="{D6C9C5CA-B97E-4DA5-BC4C-D80ECFC6019C}"/>
              </a:ext>
            </a:extLst>
          </p:cNvPr>
          <p:cNvSpPr/>
          <p:nvPr/>
        </p:nvSpPr>
        <p:spPr>
          <a:xfrm>
            <a:off x="2730721" y="2608976"/>
            <a:ext cx="2189527" cy="3693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CF68132-DA4C-4EA1-A534-A4B93F07A553}"/>
              </a:ext>
            </a:extLst>
          </p:cNvPr>
          <p:cNvSpPr/>
          <p:nvPr/>
        </p:nvSpPr>
        <p:spPr>
          <a:xfrm>
            <a:off x="5178155" y="2608976"/>
            <a:ext cx="687898" cy="3693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5DF26A79-4610-4013-8FB2-3C9F5387FBF8}"/>
              </a:ext>
            </a:extLst>
          </p:cNvPr>
          <p:cNvSpPr/>
          <p:nvPr/>
        </p:nvSpPr>
        <p:spPr>
          <a:xfrm>
            <a:off x="6044161" y="2608976"/>
            <a:ext cx="2445497" cy="3693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CAB670E-A7D3-4CC5-A122-74888FE952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9446" y="3879693"/>
            <a:ext cx="5740212" cy="91740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DFCFE7C-B849-4324-81CB-1B225070D2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3905" y="5068483"/>
            <a:ext cx="4171293" cy="17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1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85BCC07-72DD-E209-6301-A2FFD5D92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B5AC-3E22-4501-8AF7-3CA1945CE529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4378115-78B0-088A-4620-B85002258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</a:rPr>
              <a:t>Content</a:t>
            </a:r>
            <a:endParaRPr kumimoji="1" lang="zh-CN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19540DB-0FF9-4728-A98D-0856ED00B2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09" y="172714"/>
            <a:ext cx="2814094" cy="70834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BB6DA9FE-141F-4716-8084-91D301152574}"/>
              </a:ext>
            </a:extLst>
          </p:cNvPr>
          <p:cNvSpPr txBox="1"/>
          <p:nvPr/>
        </p:nvSpPr>
        <p:spPr>
          <a:xfrm>
            <a:off x="939567" y="1602297"/>
            <a:ext cx="1072951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@0: A Brief Intro	</a:t>
            </a:r>
          </a:p>
          <a:p>
            <a:endParaRPr lang="en-US" altLang="zh-CN" sz="2000" dirty="0"/>
          </a:p>
          <a:p>
            <a:r>
              <a:rPr lang="en-US" altLang="zh-CN" sz="2000" b="1" dirty="0">
                <a:solidFill>
                  <a:srgbClr val="0070C0"/>
                </a:solidFill>
              </a:rPr>
              <a:t>@1: Concept of ‘Compositional Generalization’</a:t>
            </a:r>
          </a:p>
          <a:p>
            <a:r>
              <a:rPr lang="en-US" altLang="zh-CN" sz="2000" dirty="0"/>
              <a:t>	---1.1 from linguistic perspective</a:t>
            </a:r>
          </a:p>
          <a:p>
            <a:r>
              <a:rPr lang="en-US" altLang="zh-CN" sz="2000" dirty="0"/>
              <a:t>	</a:t>
            </a:r>
            <a:r>
              <a:rPr lang="en-US" altLang="zh-CN" sz="2000" b="1" dirty="0">
                <a:solidFill>
                  <a:schemeClr val="accent5"/>
                </a:solidFill>
              </a:rPr>
              <a:t>---1.2 tasks &amp; datasets</a:t>
            </a:r>
          </a:p>
          <a:p>
            <a:r>
              <a:rPr lang="en-US" altLang="zh-CN" sz="2000" dirty="0"/>
              <a:t>	</a:t>
            </a:r>
          </a:p>
          <a:p>
            <a:r>
              <a:rPr lang="en-US" altLang="zh-CN" sz="2000" dirty="0"/>
              <a:t>@2: Research on Compositional Generalization in NLP</a:t>
            </a:r>
          </a:p>
          <a:p>
            <a:r>
              <a:rPr lang="en-US" altLang="zh-CN" sz="2000" dirty="0"/>
              <a:t>	---2.1 Specialized Architectures &amp; Pretrained Models </a:t>
            </a:r>
          </a:p>
          <a:p>
            <a:r>
              <a:rPr lang="en-US" altLang="zh-CN" sz="2000" dirty="0"/>
              <a:t>	---2.2 Optimization Algorithms</a:t>
            </a:r>
          </a:p>
          <a:p>
            <a:r>
              <a:rPr lang="en-US" altLang="zh-CN" sz="2000" dirty="0"/>
              <a:t>	---2.3 Data Augmentation Methods</a:t>
            </a:r>
          </a:p>
          <a:p>
            <a:endParaRPr lang="en-US" altLang="zh-CN" sz="2000" dirty="0"/>
          </a:p>
          <a:p>
            <a:r>
              <a:rPr lang="en-US" altLang="zh-CN" sz="2000" dirty="0"/>
              <a:t>@3: Conclusion</a:t>
            </a:r>
          </a:p>
        </p:txBody>
      </p:sp>
    </p:spTree>
    <p:extLst>
      <p:ext uri="{BB962C8B-B14F-4D97-AF65-F5344CB8AC3E}">
        <p14:creationId xmlns:p14="http://schemas.microsoft.com/office/powerpoint/2010/main" val="260732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61AF2E-25D1-40E4-8BCA-1F108A205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Tasks &amp; Datasets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B30D5D-65A4-4DFE-BAD0-09807F8B1A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8440" y="1354139"/>
            <a:ext cx="10569920" cy="4727879"/>
          </a:xfrm>
        </p:spPr>
        <p:txBody>
          <a:bodyPr/>
          <a:lstStyle/>
          <a:p>
            <a:r>
              <a:rPr lang="en-US" altLang="zh-CN" dirty="0"/>
              <a:t>SCAN(ICML’18)</a:t>
            </a:r>
          </a:p>
          <a:p>
            <a:pPr marL="0" indent="0">
              <a:buNone/>
            </a:pPr>
            <a:r>
              <a:rPr lang="en-US" altLang="zh-CN" dirty="0"/>
              <a:t>SCAN : </a:t>
            </a:r>
            <a:r>
              <a:rPr lang="en-US" altLang="zh-CN" i="1" dirty="0">
                <a:solidFill>
                  <a:srgbClr val="000000"/>
                </a:solidFill>
                <a:effectLst/>
                <a:latin typeface="NimbusRomNo9L-Medi"/>
              </a:rPr>
              <a:t>S</a:t>
            </a:r>
            <a:r>
              <a:rPr lang="en-US" altLang="zh-CN" b="0" i="1" dirty="0">
                <a:solidFill>
                  <a:srgbClr val="000000"/>
                </a:solidFill>
                <a:effectLst/>
                <a:latin typeface="NimbusRomNo9L-Regu"/>
              </a:rPr>
              <a:t>implified version of the </a:t>
            </a:r>
            <a:r>
              <a:rPr lang="en-US" altLang="zh-CN" i="1" dirty="0">
                <a:solidFill>
                  <a:srgbClr val="000000"/>
                </a:solidFill>
                <a:effectLst/>
                <a:latin typeface="NimbusRomNo9L-Medi"/>
              </a:rPr>
              <a:t>C</a:t>
            </a:r>
            <a:r>
              <a:rPr lang="en-US" altLang="zh-CN" b="0" i="1" dirty="0">
                <a:solidFill>
                  <a:srgbClr val="000000"/>
                </a:solidFill>
                <a:effectLst/>
                <a:latin typeface="NimbusRomNo9L-Regu"/>
              </a:rPr>
              <a:t>ommon</a:t>
            </a:r>
            <a:r>
              <a:rPr lang="en-US" altLang="zh-CN" i="1" dirty="0">
                <a:solidFill>
                  <a:srgbClr val="000000"/>
                </a:solidFill>
                <a:effectLst/>
                <a:latin typeface="NimbusRomNo9L-Medi"/>
              </a:rPr>
              <a:t>A</a:t>
            </a:r>
            <a:r>
              <a:rPr lang="en-US" altLang="zh-CN" b="0" i="1" dirty="0">
                <a:solidFill>
                  <a:srgbClr val="000000"/>
                </a:solidFill>
                <a:effectLst/>
                <a:latin typeface="NimbusRomNo9L-Regu"/>
              </a:rPr>
              <a:t>I </a:t>
            </a:r>
            <a:r>
              <a:rPr lang="en-US" altLang="zh-CN" i="1" dirty="0">
                <a:solidFill>
                  <a:srgbClr val="000000"/>
                </a:solidFill>
                <a:effectLst/>
                <a:latin typeface="NimbusRomNo9L-Medi"/>
              </a:rPr>
              <a:t>N</a:t>
            </a:r>
            <a:r>
              <a:rPr lang="en-US" altLang="zh-CN" b="0" i="1" dirty="0">
                <a:solidFill>
                  <a:srgbClr val="000000"/>
                </a:solidFill>
                <a:effectLst/>
                <a:latin typeface="NimbusRomNo9L-Regu"/>
              </a:rPr>
              <a:t>avigation tasks</a:t>
            </a:r>
            <a:endParaRPr lang="zh-CN" altLang="en-US" b="0" i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B55FAF-EAAE-4975-B3B6-05E006947A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09" y="181103"/>
            <a:ext cx="2814094" cy="7083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5306A5B-9A19-4710-9446-CADFA3322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209" y="2364386"/>
            <a:ext cx="9336947" cy="255638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7DDFD4B-2A3B-4889-BB5F-D22EE0F14B6A}"/>
              </a:ext>
            </a:extLst>
          </p:cNvPr>
          <p:cNvSpPr/>
          <p:nvPr/>
        </p:nvSpPr>
        <p:spPr>
          <a:xfrm>
            <a:off x="2439223" y="4519881"/>
            <a:ext cx="771788" cy="352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196DEC4-D2DF-4CAE-953E-6C1DBB346A33}"/>
              </a:ext>
            </a:extLst>
          </p:cNvPr>
          <p:cNvSpPr/>
          <p:nvPr/>
        </p:nvSpPr>
        <p:spPr>
          <a:xfrm>
            <a:off x="1132514" y="2364386"/>
            <a:ext cx="9435642" cy="2685786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18C77F4-BC09-47F7-9E7F-2416CEEBE9BA}"/>
              </a:ext>
            </a:extLst>
          </p:cNvPr>
          <p:cNvSpPr txBox="1"/>
          <p:nvPr/>
        </p:nvSpPr>
        <p:spPr>
          <a:xfrm>
            <a:off x="2625754" y="5275588"/>
            <a:ext cx="5177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Primitives</a:t>
            </a:r>
            <a:r>
              <a:rPr lang="en-US" altLang="zh-CN" dirty="0"/>
              <a:t>: jump, look, walk, run</a:t>
            </a:r>
          </a:p>
          <a:p>
            <a:r>
              <a:rPr lang="en-US" altLang="zh-CN" b="1" dirty="0"/>
              <a:t>Adverbs</a:t>
            </a:r>
            <a:r>
              <a:rPr lang="en-US" altLang="zh-CN" dirty="0"/>
              <a:t>: left, right, twice, thrice, opposite, around</a:t>
            </a:r>
          </a:p>
          <a:p>
            <a:r>
              <a:rPr lang="en-US" altLang="zh-CN" b="1" dirty="0"/>
              <a:t>Conjunctions</a:t>
            </a:r>
            <a:r>
              <a:rPr lang="en-US" altLang="zh-CN" dirty="0"/>
              <a:t>: and, after</a:t>
            </a:r>
          </a:p>
          <a:p>
            <a:r>
              <a:rPr lang="en-US" altLang="zh-CN" b="1" dirty="0"/>
              <a:t>Auxiliary words: </a:t>
            </a:r>
            <a:r>
              <a:rPr lang="en-US" altLang="zh-CN" dirty="0"/>
              <a:t>turn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8CC083D-E0BB-4DD0-935F-CBC75B792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75" y="2449585"/>
            <a:ext cx="926391" cy="157510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F806432-933D-48A4-B721-E742DCA639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8907" y="2364386"/>
            <a:ext cx="1476222" cy="19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47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61AF2E-25D1-40E4-8BCA-1F108A205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Tasks &amp; Datasets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B30D5D-65A4-4DFE-BAD0-09807F8B1A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8440" y="1354139"/>
            <a:ext cx="10569920" cy="4727879"/>
          </a:xfrm>
        </p:spPr>
        <p:txBody>
          <a:bodyPr/>
          <a:lstStyle/>
          <a:p>
            <a:r>
              <a:rPr lang="en-US" altLang="zh-CN" dirty="0"/>
              <a:t>SCAN(ICML’18)</a:t>
            </a:r>
          </a:p>
          <a:p>
            <a:pPr marL="0" indent="0">
              <a:buNone/>
            </a:pPr>
            <a:r>
              <a:rPr lang="en-US" altLang="zh-CN" dirty="0"/>
              <a:t>SCAN : </a:t>
            </a:r>
            <a:r>
              <a:rPr lang="en-US" altLang="zh-CN" i="1" dirty="0">
                <a:solidFill>
                  <a:srgbClr val="000000"/>
                </a:solidFill>
                <a:effectLst/>
                <a:latin typeface="+mn-lt"/>
              </a:rPr>
              <a:t>S</a:t>
            </a:r>
            <a:r>
              <a:rPr lang="en-US" altLang="zh-CN" b="0" i="1" dirty="0">
                <a:solidFill>
                  <a:srgbClr val="000000"/>
                </a:solidFill>
                <a:effectLst/>
                <a:latin typeface="+mn-lt"/>
              </a:rPr>
              <a:t>implified version of the </a:t>
            </a:r>
            <a:r>
              <a:rPr lang="en-US" altLang="zh-CN" i="1" dirty="0">
                <a:solidFill>
                  <a:srgbClr val="000000"/>
                </a:solidFill>
                <a:effectLst/>
                <a:latin typeface="+mn-lt"/>
              </a:rPr>
              <a:t>C</a:t>
            </a:r>
            <a:r>
              <a:rPr lang="en-US" altLang="zh-CN" b="0" i="1" dirty="0">
                <a:solidFill>
                  <a:srgbClr val="000000"/>
                </a:solidFill>
                <a:effectLst/>
                <a:latin typeface="+mn-lt"/>
              </a:rPr>
              <a:t>ommon</a:t>
            </a:r>
            <a:r>
              <a:rPr lang="en-US" altLang="zh-CN" i="1" dirty="0">
                <a:solidFill>
                  <a:srgbClr val="000000"/>
                </a:solidFill>
                <a:effectLst/>
                <a:latin typeface="+mn-lt"/>
              </a:rPr>
              <a:t>A</a:t>
            </a:r>
            <a:r>
              <a:rPr lang="en-US" altLang="zh-CN" b="0" i="1" dirty="0">
                <a:solidFill>
                  <a:srgbClr val="000000"/>
                </a:solidFill>
                <a:effectLst/>
                <a:latin typeface="+mn-lt"/>
              </a:rPr>
              <a:t>I </a:t>
            </a:r>
            <a:r>
              <a:rPr lang="en-US" altLang="zh-CN" i="1" dirty="0">
                <a:solidFill>
                  <a:srgbClr val="000000"/>
                </a:solidFill>
                <a:effectLst/>
                <a:latin typeface="+mn-lt"/>
              </a:rPr>
              <a:t>N</a:t>
            </a:r>
            <a:r>
              <a:rPr lang="en-US" altLang="zh-CN" b="0" i="1" dirty="0">
                <a:solidFill>
                  <a:srgbClr val="000000"/>
                </a:solidFill>
                <a:effectLst/>
                <a:latin typeface="+mn-lt"/>
              </a:rPr>
              <a:t>avigation tasks</a:t>
            </a:r>
            <a:endParaRPr lang="zh-CN" altLang="en-US" b="0" i="1" dirty="0">
              <a:latin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B55FAF-EAAE-4975-B3B6-05E006947A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09" y="181103"/>
            <a:ext cx="2814094" cy="7083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F86B98C-54D2-4D02-823C-F8E9A4DD2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40" y="2252925"/>
            <a:ext cx="5601185" cy="179847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81F8F41-3EAF-4766-8B32-BF78BD2E3AA1}"/>
              </a:ext>
            </a:extLst>
          </p:cNvPr>
          <p:cNvSpPr txBox="1"/>
          <p:nvPr/>
        </p:nvSpPr>
        <p:spPr>
          <a:xfrm>
            <a:off x="6630025" y="2457173"/>
            <a:ext cx="5177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Primitives</a:t>
            </a:r>
            <a:r>
              <a:rPr lang="en-US" altLang="zh-CN" dirty="0"/>
              <a:t>: jump, look, walk, run</a:t>
            </a:r>
          </a:p>
          <a:p>
            <a:r>
              <a:rPr lang="en-US" altLang="zh-CN" b="1" dirty="0"/>
              <a:t>Adverbs</a:t>
            </a:r>
            <a:r>
              <a:rPr lang="en-US" altLang="zh-CN" dirty="0"/>
              <a:t>: left, right, twice, thrice, opposite, around</a:t>
            </a:r>
          </a:p>
          <a:p>
            <a:r>
              <a:rPr lang="en-US" altLang="zh-CN" b="1" dirty="0"/>
              <a:t>Conjunctions</a:t>
            </a:r>
            <a:r>
              <a:rPr lang="en-US" altLang="zh-CN" dirty="0"/>
              <a:t>: and, after</a:t>
            </a:r>
          </a:p>
          <a:p>
            <a:r>
              <a:rPr lang="en-US" altLang="zh-CN" b="1" dirty="0"/>
              <a:t>Auxiliary words: </a:t>
            </a:r>
            <a:r>
              <a:rPr lang="en-US" altLang="zh-CN" dirty="0"/>
              <a:t>turn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510AFC-E84D-466F-B255-C6326C9F7CE6}"/>
              </a:ext>
            </a:extLst>
          </p:cNvPr>
          <p:cNvSpPr txBox="1"/>
          <p:nvPr/>
        </p:nvSpPr>
        <p:spPr>
          <a:xfrm>
            <a:off x="2214694" y="4051401"/>
            <a:ext cx="650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solidFill>
                  <a:schemeClr val="accent5"/>
                </a:solidFill>
              </a:rPr>
              <a:t>Synthetic Grammar    </a:t>
            </a:r>
            <a:r>
              <a:rPr lang="en-US" altLang="zh-CN" b="1" i="1" dirty="0"/>
              <a:t>How to synthetic linguistic commands?</a:t>
            </a:r>
            <a:endParaRPr lang="zh-CN" altLang="en-US" b="1" i="1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EC9E14B-10C0-43B0-9C96-0CC6F31BDA34}"/>
              </a:ext>
            </a:extLst>
          </p:cNvPr>
          <p:cNvSpPr/>
          <p:nvPr/>
        </p:nvSpPr>
        <p:spPr>
          <a:xfrm>
            <a:off x="956345" y="2252925"/>
            <a:ext cx="5528480" cy="1798476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950C79F-21FE-4818-8256-4AAB86D08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732" y="4512030"/>
            <a:ext cx="7902429" cy="2161496"/>
          </a:xfrm>
          <a:prstGeom prst="rect">
            <a:avLst/>
          </a:prstGeom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BEB55E9-8A36-43B5-8002-5CE34236F795}"/>
              </a:ext>
            </a:extLst>
          </p:cNvPr>
          <p:cNvSpPr/>
          <p:nvPr/>
        </p:nvSpPr>
        <p:spPr>
          <a:xfrm>
            <a:off x="738439" y="4512030"/>
            <a:ext cx="8067413" cy="2161496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A98D84A-04BD-45ED-A60C-3CE3D4199B5B}"/>
              </a:ext>
            </a:extLst>
          </p:cNvPr>
          <p:cNvSpPr txBox="1"/>
          <p:nvPr/>
        </p:nvSpPr>
        <p:spPr>
          <a:xfrm>
            <a:off x="8881144" y="5134529"/>
            <a:ext cx="2713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solidFill>
                  <a:srgbClr val="00B050"/>
                </a:solidFill>
              </a:rPr>
              <a:t>Interpretation functions</a:t>
            </a:r>
            <a:endParaRPr lang="zh-CN" altLang="en-US" b="1" i="1" dirty="0">
              <a:solidFill>
                <a:srgbClr val="00B05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946C861-0286-4CE3-A1C3-1954F3D8C866}"/>
              </a:ext>
            </a:extLst>
          </p:cNvPr>
          <p:cNvSpPr txBox="1"/>
          <p:nvPr/>
        </p:nvSpPr>
        <p:spPr>
          <a:xfrm>
            <a:off x="8881144" y="5454442"/>
            <a:ext cx="2902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/>
              <a:t>input linguistic commands</a:t>
            </a:r>
          </a:p>
          <a:p>
            <a:endParaRPr lang="en-US" altLang="zh-CN" dirty="0"/>
          </a:p>
          <a:p>
            <a:r>
              <a:rPr lang="en-US" altLang="zh-CN" dirty="0"/>
              <a:t> </a:t>
            </a:r>
            <a:r>
              <a:rPr lang="en-US" altLang="zh-CN" b="1" i="1" dirty="0"/>
              <a:t>output action sequences</a:t>
            </a:r>
            <a:endParaRPr lang="zh-CN" altLang="en-US" b="1" i="1" dirty="0"/>
          </a:p>
        </p:txBody>
      </p:sp>
      <p:sp>
        <p:nvSpPr>
          <p:cNvPr id="15" name="箭头: 下 14">
            <a:extLst>
              <a:ext uri="{FF2B5EF4-FFF2-40B4-BE49-F238E27FC236}">
                <a16:creationId xmlns:a16="http://schemas.microsoft.com/office/drawing/2014/main" id="{C3EB7407-76A6-4796-BCBA-A9B9493DCFEA}"/>
              </a:ext>
            </a:extLst>
          </p:cNvPr>
          <p:cNvSpPr/>
          <p:nvPr/>
        </p:nvSpPr>
        <p:spPr>
          <a:xfrm>
            <a:off x="9966121" y="5796793"/>
            <a:ext cx="167780" cy="285225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11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2" grpId="0" animBg="1"/>
      <p:bldP spid="13" grpId="0"/>
      <p:bldP spid="14" grpId="0"/>
      <p:bldP spid="15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ytemp.pptx" id="{5EA920A1-D7B2-41DB-9B35-65BF46C7CEE4}" vid="{7B7AC629-FF6E-4438-8E7A-6970E9042CD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mytemp</Template>
  <TotalTime>7603</TotalTime>
  <Words>4856</Words>
  <Application>Microsoft Office PowerPoint</Application>
  <PresentationFormat>宽屏</PresentationFormat>
  <Paragraphs>798</Paragraphs>
  <Slides>57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71" baseType="lpstr">
      <vt:lpstr>CMSY8</vt:lpstr>
      <vt:lpstr>NimbusRomNo9L-Medi</vt:lpstr>
      <vt:lpstr>NimbusRomNo9L-Regu</vt:lpstr>
      <vt:lpstr>SFBX1200</vt:lpstr>
      <vt:lpstr>SFBX1440</vt:lpstr>
      <vt:lpstr>等线</vt:lpstr>
      <vt:lpstr>宋体</vt:lpstr>
      <vt:lpstr>微软雅黑</vt:lpstr>
      <vt:lpstr>Arial</vt:lpstr>
      <vt:lpstr>Calibri</vt:lpstr>
      <vt:lpstr>Cambria Math</vt:lpstr>
      <vt:lpstr>Symbol</vt:lpstr>
      <vt:lpstr>Wingdings</vt:lpstr>
      <vt:lpstr>Office 主题</vt:lpstr>
      <vt:lpstr>PowerPoint 演示文稿</vt:lpstr>
      <vt:lpstr>Content</vt:lpstr>
      <vt:lpstr>A Brief Intro</vt:lpstr>
      <vt:lpstr>A Brief Intro</vt:lpstr>
      <vt:lpstr>Content</vt:lpstr>
      <vt:lpstr>Compositionality</vt:lpstr>
      <vt:lpstr>Content</vt:lpstr>
      <vt:lpstr>Tasks &amp; Datasets</vt:lpstr>
      <vt:lpstr>Tasks &amp; Datasets</vt:lpstr>
      <vt:lpstr>Tasks &amp; Datasets</vt:lpstr>
      <vt:lpstr>Tasks &amp; Datasets</vt:lpstr>
      <vt:lpstr>Tasks &amp; Datasets</vt:lpstr>
      <vt:lpstr>Tasks &amp; Datasets</vt:lpstr>
      <vt:lpstr>Tasks &amp; Datasets</vt:lpstr>
      <vt:lpstr>Tasks &amp; Datasets</vt:lpstr>
      <vt:lpstr>Tasks &amp; Datasets</vt:lpstr>
      <vt:lpstr>Content</vt:lpstr>
      <vt:lpstr>Specialized Archs</vt:lpstr>
      <vt:lpstr>Specialized Archs</vt:lpstr>
      <vt:lpstr>Specialized Archs</vt:lpstr>
      <vt:lpstr>Specialized Archs</vt:lpstr>
      <vt:lpstr>Specialized Archs</vt:lpstr>
      <vt:lpstr>Specialized Archs</vt:lpstr>
      <vt:lpstr>Specialized Archs</vt:lpstr>
      <vt:lpstr>Specialized Archs</vt:lpstr>
      <vt:lpstr>Specialized Archs</vt:lpstr>
      <vt:lpstr>Specialized Archs</vt:lpstr>
      <vt:lpstr>Specialized Archs</vt:lpstr>
      <vt:lpstr>Specialized Archs</vt:lpstr>
      <vt:lpstr>Specialized Archs</vt:lpstr>
      <vt:lpstr>Specialized Archs</vt:lpstr>
      <vt:lpstr>Specialized Archs</vt:lpstr>
      <vt:lpstr>Specialized Archs</vt:lpstr>
      <vt:lpstr>Specialized Archs</vt:lpstr>
      <vt:lpstr>Content</vt:lpstr>
      <vt:lpstr>Pretrained Models </vt:lpstr>
      <vt:lpstr>Pretrained Models</vt:lpstr>
      <vt:lpstr>Pretrained Models</vt:lpstr>
      <vt:lpstr>Pretrained Models</vt:lpstr>
      <vt:lpstr>Content</vt:lpstr>
      <vt:lpstr>Optimization Algos</vt:lpstr>
      <vt:lpstr>Optimization Algos</vt:lpstr>
      <vt:lpstr>Optimization Algos</vt:lpstr>
      <vt:lpstr>Optimization Algos</vt:lpstr>
      <vt:lpstr>Optimization Algos</vt:lpstr>
      <vt:lpstr>Optimization Algos</vt:lpstr>
      <vt:lpstr>Content</vt:lpstr>
      <vt:lpstr>Data Augmentation</vt:lpstr>
      <vt:lpstr>Data Augmentation</vt:lpstr>
      <vt:lpstr>Data Augmentation</vt:lpstr>
      <vt:lpstr>Data Augmentation</vt:lpstr>
      <vt:lpstr>Data Augmentation</vt:lpstr>
      <vt:lpstr>Data Augmentation</vt:lpstr>
      <vt:lpstr>Content</vt:lpstr>
      <vt:lpstr>Conclusion</vt:lpstr>
      <vt:lpstr>References &amp; Road-Map</vt:lpstr>
      <vt:lpstr>References &amp; Road-Map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lee joey</dc:creator>
  <cp:lastModifiedBy>lee joey</cp:lastModifiedBy>
  <cp:revision>65</cp:revision>
  <dcterms:created xsi:type="dcterms:W3CDTF">2022-05-24T15:17:40Z</dcterms:created>
  <dcterms:modified xsi:type="dcterms:W3CDTF">2022-06-20T12:01:34Z</dcterms:modified>
</cp:coreProperties>
</file>